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90"/>
  </p:notesMasterIdLst>
  <p:handoutMasterIdLst>
    <p:handoutMasterId r:id="rId91"/>
  </p:handoutMasterIdLst>
  <p:sldIdLst>
    <p:sldId id="619" r:id="rId4"/>
    <p:sldId id="827" r:id="rId5"/>
    <p:sldId id="801" r:id="rId6"/>
    <p:sldId id="802" r:id="rId7"/>
    <p:sldId id="803" r:id="rId8"/>
    <p:sldId id="804" r:id="rId9"/>
    <p:sldId id="850" r:id="rId10"/>
    <p:sldId id="807" r:id="rId11"/>
    <p:sldId id="806" r:id="rId12"/>
    <p:sldId id="853" r:id="rId13"/>
    <p:sldId id="854" r:id="rId14"/>
    <p:sldId id="826" r:id="rId15"/>
    <p:sldId id="835" r:id="rId16"/>
    <p:sldId id="829" r:id="rId17"/>
    <p:sldId id="839" r:id="rId18"/>
    <p:sldId id="833" r:id="rId19"/>
    <p:sldId id="855" r:id="rId20"/>
    <p:sldId id="825" r:id="rId21"/>
    <p:sldId id="727" r:id="rId22"/>
    <p:sldId id="734" r:id="rId23"/>
    <p:sldId id="729" r:id="rId24"/>
    <p:sldId id="837" r:id="rId25"/>
    <p:sldId id="834" r:id="rId26"/>
    <p:sldId id="858" r:id="rId27"/>
    <p:sldId id="862" r:id="rId28"/>
    <p:sldId id="836" r:id="rId29"/>
    <p:sldId id="840" r:id="rId30"/>
    <p:sldId id="868" r:id="rId31"/>
    <p:sldId id="875" r:id="rId32"/>
    <p:sldId id="866" r:id="rId33"/>
    <p:sldId id="841" r:id="rId34"/>
    <p:sldId id="737" r:id="rId35"/>
    <p:sldId id="778" r:id="rId36"/>
    <p:sldId id="786" r:id="rId37"/>
    <p:sldId id="787" r:id="rId38"/>
    <p:sldId id="788" r:id="rId39"/>
    <p:sldId id="780" r:id="rId40"/>
    <p:sldId id="781" r:id="rId41"/>
    <p:sldId id="784" r:id="rId42"/>
    <p:sldId id="782" r:id="rId43"/>
    <p:sldId id="783" r:id="rId44"/>
    <p:sldId id="779" r:id="rId45"/>
    <p:sldId id="785" r:id="rId46"/>
    <p:sldId id="790" r:id="rId47"/>
    <p:sldId id="789" r:id="rId48"/>
    <p:sldId id="867" r:id="rId49"/>
    <p:sldId id="849" r:id="rId50"/>
    <p:sldId id="851" r:id="rId51"/>
    <p:sldId id="848" r:id="rId52"/>
    <p:sldId id="870" r:id="rId53"/>
    <p:sldId id="842" r:id="rId54"/>
    <p:sldId id="863" r:id="rId55"/>
    <p:sldId id="852" r:id="rId56"/>
    <p:sldId id="864" r:id="rId57"/>
    <p:sldId id="865" r:id="rId58"/>
    <p:sldId id="871" r:id="rId59"/>
    <p:sldId id="873" r:id="rId60"/>
    <p:sldId id="872" r:id="rId61"/>
    <p:sldId id="847" r:id="rId62"/>
    <p:sldId id="770" r:id="rId63"/>
    <p:sldId id="844" r:id="rId64"/>
    <p:sldId id="845" r:id="rId65"/>
    <p:sldId id="846" r:id="rId66"/>
    <p:sldId id="859" r:id="rId67"/>
    <p:sldId id="709" r:id="rId68"/>
    <p:sldId id="757" r:id="rId69"/>
    <p:sldId id="749" r:id="rId70"/>
    <p:sldId id="738" r:id="rId71"/>
    <p:sldId id="823" r:id="rId72"/>
    <p:sldId id="824" r:id="rId73"/>
    <p:sldId id="730" r:id="rId74"/>
    <p:sldId id="725" r:id="rId75"/>
    <p:sldId id="818" r:id="rId76"/>
    <p:sldId id="819" r:id="rId77"/>
    <p:sldId id="820" r:id="rId78"/>
    <p:sldId id="821" r:id="rId79"/>
    <p:sldId id="822" r:id="rId80"/>
    <p:sldId id="752" r:id="rId81"/>
    <p:sldId id="750" r:id="rId82"/>
    <p:sldId id="751" r:id="rId83"/>
    <p:sldId id="733" r:id="rId84"/>
    <p:sldId id="761" r:id="rId85"/>
    <p:sldId id="735" r:id="rId86"/>
    <p:sldId id="831" r:id="rId87"/>
    <p:sldId id="832" r:id="rId88"/>
    <p:sldId id="830" r:id="rId89"/>
  </p:sldIdLst>
  <p:sldSz cx="9144000" cy="6858000" type="screen4x3"/>
  <p:notesSz cx="6858000" cy="9144000"/>
  <p:embeddedFontLst>
    <p:embeddedFont>
      <p:font typeface="ＭＳ Ｐゴシック" pitchFamily="34" charset="-128"/>
      <p:regular r:id="rId92"/>
    </p:embeddedFont>
    <p:embeddedFont>
      <p:font typeface="Candara" pitchFamily="34" charset="0"/>
      <p:regular r:id="rId93"/>
      <p:bold r:id="rId94"/>
      <p:italic r:id="rId95"/>
      <p:boldItalic r:id="rId96"/>
    </p:embeddedFont>
    <p:embeddedFont>
      <p:font typeface="Segoe UI" pitchFamily="34" charset="0"/>
      <p:regular r:id="rId97"/>
      <p:bold r:id="rId98"/>
      <p:italic r:id="rId99"/>
      <p:boldItalic r:id="rId100"/>
    </p:embeddedFont>
    <p:embeddedFont>
      <p:font typeface="Cambria Math" pitchFamily="18" charset="0"/>
      <p:regular r:id="rId101"/>
    </p:embeddedFont>
    <p:embeddedFont>
      <p:font typeface="Segoe Light" charset="0"/>
      <p:regular r:id="rId102"/>
      <p:italic r:id="rId103"/>
    </p:embeddedFont>
    <p:embeddedFont>
      <p:font typeface="Consolas" pitchFamily="49" charset="0"/>
      <p:regular r:id="rId104"/>
      <p:bold r:id="rId105"/>
      <p:italic r:id="rId106"/>
      <p:boldItalic r:id="rId107"/>
    </p:embeddedFont>
    <p:embeddedFont>
      <p:font typeface="Segoe UI Light" pitchFamily="34" charset="0"/>
      <p:regular r:id="rId10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6105" autoAdjust="0"/>
  </p:normalViewPr>
  <p:slideViewPr>
    <p:cSldViewPr snapToGrid="0">
      <p:cViewPr>
        <p:scale>
          <a:sx n="70" d="100"/>
          <a:sy n="70" d="100"/>
        </p:scale>
        <p:origin x="-600" y="-180"/>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font" Target="fonts/font16.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11.fntdata"/><Relationship Id="rId110"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2.fntdata"/><Relationship Id="rId108"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handoutMaster" Target="handoutMasters/handoutMaster1.xml"/><Relationship Id="rId96" Type="http://schemas.openxmlformats.org/officeDocument/2006/relationships/font" Target="fonts/font5.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presProps" Target="pres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55564160"/>
        <c:axId val="55565696"/>
      </c:lineChart>
      <c:catAx>
        <c:axId val="55564160"/>
        <c:scaling>
          <c:orientation val="minMax"/>
        </c:scaling>
        <c:delete val="0"/>
        <c:axPos val="b"/>
        <c:majorTickMark val="out"/>
        <c:minorTickMark val="none"/>
        <c:tickLblPos val="nextTo"/>
        <c:crossAx val="55565696"/>
        <c:crosses val="autoZero"/>
        <c:auto val="1"/>
        <c:lblAlgn val="ctr"/>
        <c:lblOffset val="100"/>
        <c:noMultiLvlLbl val="0"/>
      </c:catAx>
      <c:valAx>
        <c:axId val="55565696"/>
        <c:scaling>
          <c:orientation val="minMax"/>
        </c:scaling>
        <c:delete val="1"/>
        <c:axPos val="l"/>
        <c:numFmt formatCode="General" sourceLinked="1"/>
        <c:majorTickMark val="out"/>
        <c:minorTickMark val="none"/>
        <c:tickLblPos val="nextTo"/>
        <c:crossAx val="55564160"/>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a:t>
          </a:r>
          <a:r>
            <a:rPr lang="en-GB" sz="2000" dirty="0" smtClean="0"/>
            <a:t>hitting the limit with e and </a:t>
          </a:r>
          <a:r>
            <a:rPr lang="en-GB" sz="2000" dirty="0" smtClean="0"/>
            <a:t>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692F8796-7020-422D-B5AE-73F30EBA3D7A}" type="presOf" srcId="{BB251E8F-CED2-4140-A3EC-9DE54012E1C8}" destId="{2B9C4F42-7270-4926-91A5-B0F02BC89C9E}"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A425F5AC-2459-4E4D-936F-4C491EB176CE}" type="presOf" srcId="{21359CA4-5CB5-40B5-A7A7-DDC5B2B667EB}" destId="{FD22585E-ECBA-4F13-BAE7-FFE3199AA19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854BA78C-7228-4608-B4F7-4810CD5865DB}" type="presOf" srcId="{B98397F7-F227-4888-A916-AE6498B56EE8}" destId="{02636C2B-1A91-4E5F-9560-97738B72DA61}" srcOrd="0" destOrd="0" presId="urn:microsoft.com/office/officeart/2005/8/layout/default"/>
    <dgm:cxn modelId="{5845BC6B-D3E3-47D1-B9D4-BEA0A1C6C1F0}"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0E4DFB03-B639-4EE7-8687-C82888D7E16E}" type="presOf" srcId="{2CA5F6CE-2EAA-4812-99FC-45B0E7658969}" destId="{90D238AF-8111-48F4-87D0-8513B6795E16}" srcOrd="0" destOrd="0" presId="urn:microsoft.com/office/officeart/2005/8/layout/default"/>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89909761-7C86-4817-806E-CA559EB67569}" type="presOf" srcId="{21359CA4-5CB5-40B5-A7A7-DDC5B2B667EB}" destId="{FD22585E-ECBA-4F13-BAE7-FFE3199AA196}" srcOrd="0" destOrd="0" presId="urn:microsoft.com/office/officeart/2005/8/layout/default"/>
    <dgm:cxn modelId="{7226FD9B-AE5F-4C4D-BF1C-A20974627EF5}" type="presOf" srcId="{FB6E3AA7-1C1C-4C9F-B62B-ACFA6BC64D2F}" destId="{44BA56FA-50F2-46D9-AB07-EFCB75B83A11}"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48AF056E-EFDE-4261-90FC-9DFC27424465}" type="presOf" srcId="{B4CB48BB-5154-4643-8A51-295A3D710B1A}" destId="{1A98FB64-081D-4F6B-AC3C-8BA76C73DBF9}" srcOrd="0" destOrd="0" presId="urn:microsoft.com/office/officeart/2005/8/layout/default"/>
    <dgm:cxn modelId="{26A5DDE3-DF7D-4D14-921F-2B793B4A6390}" type="presOf" srcId="{B19BE3C0-E1F1-4697-ADB1-075BE44EB647}" destId="{7CA26391-B69E-4A1C-8ED4-3A170885F4E2}"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C986228B-D1DA-4EEB-A789-4268212F4B6F}" type="presOf" srcId="{AE07EA67-8793-449C-AB91-CBA8AB2F2D66}" destId="{A79A055B-95A4-44BD-A67F-B5A5ABC9C814}" srcOrd="0" destOrd="0" presId="urn:microsoft.com/office/officeart/2005/8/layout/default"/>
    <dgm:cxn modelId="{C2AF79B3-D12A-4CCA-928B-056F002F000A}"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781EE5D8-69FE-4C19-B55A-D207791C4B15}" type="presOf" srcId="{7E83AB36-8280-4D52-B3A4-4C976196C672}" destId="{7DE51232-A39B-4346-A8B5-36F192675968}"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24AB5AA-DF85-4664-ADE4-04A7327D4640}" type="presParOf" srcId="{FD22585E-ECBA-4F13-BAE7-FFE3199AA196}" destId="{7CA26391-B69E-4A1C-8ED4-3A170885F4E2}" srcOrd="0" destOrd="0" presId="urn:microsoft.com/office/officeart/2005/8/layout/default"/>
    <dgm:cxn modelId="{8A6C8E23-1454-4EE0-9F64-0BCC6D68AC0D}" type="presParOf" srcId="{FD22585E-ECBA-4F13-BAE7-FFE3199AA196}" destId="{88D4F76A-20E0-4DC2-85A4-D7663FD5B8DD}" srcOrd="1" destOrd="0" presId="urn:microsoft.com/office/officeart/2005/8/layout/default"/>
    <dgm:cxn modelId="{6A32F750-8675-41C0-9A5F-3CFD2D995B6B}" type="presParOf" srcId="{FD22585E-ECBA-4F13-BAE7-FFE3199AA196}" destId="{A79A055B-95A4-44BD-A67F-B5A5ABC9C814}" srcOrd="2" destOrd="0" presId="urn:microsoft.com/office/officeart/2005/8/layout/default"/>
    <dgm:cxn modelId="{762E86DE-BEC0-4B87-BF84-E2D1688FE4EB}" type="presParOf" srcId="{FD22585E-ECBA-4F13-BAE7-FFE3199AA196}" destId="{17D6FFFE-F705-462D-832D-D6D446BC2C99}" srcOrd="3" destOrd="0" presId="urn:microsoft.com/office/officeart/2005/8/layout/default"/>
    <dgm:cxn modelId="{4E61FBFA-E30B-44C8-90CC-4B7725A676E9}" type="presParOf" srcId="{FD22585E-ECBA-4F13-BAE7-FFE3199AA196}" destId="{7DE51232-A39B-4346-A8B5-36F192675968}" srcOrd="4" destOrd="0" presId="urn:microsoft.com/office/officeart/2005/8/layout/default"/>
    <dgm:cxn modelId="{39AAA9CE-AE47-4DC3-B0F0-923C651FB686}" type="presParOf" srcId="{FD22585E-ECBA-4F13-BAE7-FFE3199AA196}" destId="{6205AA9A-FB1C-46C1-BE35-C6A2D16D546F}" srcOrd="5" destOrd="0" presId="urn:microsoft.com/office/officeart/2005/8/layout/default"/>
    <dgm:cxn modelId="{02BAB29C-4742-43A8-BE7A-8784A32E696E}" type="presParOf" srcId="{FD22585E-ECBA-4F13-BAE7-FFE3199AA196}" destId="{44BA56FA-50F2-46D9-AB07-EFCB75B83A11}" srcOrd="6" destOrd="0" presId="urn:microsoft.com/office/officeart/2005/8/layout/default"/>
    <dgm:cxn modelId="{B321C97B-5602-4A91-8F2F-C89F93E7F2B2}" type="presParOf" srcId="{FD22585E-ECBA-4F13-BAE7-FFE3199AA196}" destId="{D1DA6922-AE93-4C57-96ED-683F492B5444}" srcOrd="7" destOrd="0" presId="urn:microsoft.com/office/officeart/2005/8/layout/default"/>
    <dgm:cxn modelId="{4B0F5BC1-BF7C-47B6-AAF0-A0C747A05260}" type="presParOf" srcId="{FD22585E-ECBA-4F13-BAE7-FFE3199AA196}" destId="{14C5F710-3C2E-46ED-9199-093306C6172F}" srcOrd="8" destOrd="0" presId="urn:microsoft.com/office/officeart/2005/8/layout/default"/>
    <dgm:cxn modelId="{FCA9D81E-7CC8-4207-8B3E-1A33E0A445D1}" type="presParOf" srcId="{FD22585E-ECBA-4F13-BAE7-FFE3199AA196}" destId="{12CF8EC0-011A-4B1F-B3FD-47AC136D75EE}" srcOrd="9" destOrd="0" presId="urn:microsoft.com/office/officeart/2005/8/layout/default"/>
    <dgm:cxn modelId="{9E7A8B54-8120-4888-BC0D-F28FD18E7F98}"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pt>
    <dgm:pt modelId="{7CC0CDA4-0807-4E5C-91EB-D5B5AAD880F7}" type="pres">
      <dgm:prSet presAssocID="{8A93A77E-67E8-49DB-BB0F-E7651D43D0CF}" presName="parentText" presStyleLbl="node1" presStyleIdx="0" presStyleCnt="4">
        <dgm:presLayoutVars>
          <dgm:chMax val="0"/>
          <dgm:bulletEnabled val="1"/>
        </dgm:presLayoutVars>
      </dgm:prSet>
      <dgm:spPr/>
    </dgm:pt>
    <dgm:pt modelId="{2E682498-4ED3-4D3D-BC35-3673C4161A83}" type="pres">
      <dgm:prSet presAssocID="{6AB25F0F-3AAA-40A9-9A4D-E8C2957A1241}" presName="spacer" presStyleCnt="0"/>
      <dgm:spPr/>
    </dgm:pt>
    <dgm:pt modelId="{42EA7BBD-255F-4314-B333-457862F2D673}" type="pres">
      <dgm:prSet presAssocID="{207F13D4-C161-4A67-BC01-D6F2A122A2E8}" presName="parentText" presStyleLbl="node1" presStyleIdx="1" presStyleCnt="4">
        <dgm:presLayoutVars>
          <dgm:chMax val="0"/>
          <dgm:bulletEnabled val="1"/>
        </dgm:presLayoutVars>
      </dgm:prSet>
      <dgm:spPr/>
    </dgm:pt>
    <dgm:pt modelId="{CF5EB7AF-264B-43A6-8E96-E1D939BCDDDB}" type="pres">
      <dgm:prSet presAssocID="{D1AA6F8A-2420-4D8C-A09E-D131EB4F1633}" presName="spacer" presStyleCnt="0"/>
      <dgm:spPr/>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3" presStyleCnt="4">
        <dgm:presLayoutVars>
          <dgm:chMax val="0"/>
          <dgm:bulletEnabled val="1"/>
        </dgm:presLayoutVars>
      </dgm:prSet>
      <dgm:spPr/>
    </dgm:pt>
  </dgm:ptLst>
  <dgm:cxnLst>
    <dgm:cxn modelId="{E5337E8F-0255-46AE-AB7E-9CFE6285252B}" srcId="{6AFC51F7-154E-42AA-A1E2-D7E3FFB16ED8}" destId="{A95C62DA-C173-4AF3-B09F-32DEBE972937}" srcOrd="3"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23C6794A-E28A-44EF-A8BE-FD9BC98313EF}" type="presOf" srcId="{207F13D4-C161-4A67-BC01-D6F2A122A2E8}" destId="{42EA7BBD-255F-4314-B333-457862F2D673}" srcOrd="0" destOrd="0" presId="urn:microsoft.com/office/officeart/2005/8/layout/vList2"/>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5307B5E3-DBE6-4C3B-B43F-43766889F5BD}" srcId="{6AFC51F7-154E-42AA-A1E2-D7E3FFB16ED8}" destId="{207F13D4-C161-4A67-BC01-D6F2A122A2E8}" srcOrd="1" destOrd="0" parTransId="{6DA04470-DD17-45C1-9485-29DD334ADB67}" sibTransId="{D1AA6F8A-2420-4D8C-A09E-D131EB4F1633}"/>
    <dgm:cxn modelId="{D52D44AD-C25A-4FBB-9D53-DBFBD0C48FE1}" srcId="{6AFC51F7-154E-42AA-A1E2-D7E3FFB16ED8}" destId="{FC47F303-2A50-44D0-BC1F-423B45B4C10C}" srcOrd="2"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3847BBE4-86B0-4A35-923A-D6A90EB4E4F9}" type="presParOf" srcId="{A0AE8BE7-D909-44C1-B8B3-58814B81B6E6}" destId="{42EA7BBD-255F-4314-B333-457862F2D673}" srcOrd="2" destOrd="0" presId="urn:microsoft.com/office/officeart/2005/8/layout/vList2"/>
    <dgm:cxn modelId="{C452AD5B-20DF-4B81-860A-6DB59C495E11}" type="presParOf" srcId="{A0AE8BE7-D909-44C1-B8B3-58814B81B6E6}" destId="{CF5EB7AF-264B-43A6-8E96-E1D939BCDDDB}" srcOrd="3" destOrd="0" presId="urn:microsoft.com/office/officeart/2005/8/layout/vList2"/>
    <dgm:cxn modelId="{EAC43E39-535D-478B-9BE5-0468E6777FC2}" type="presParOf" srcId="{A0AE8BE7-D909-44C1-B8B3-58814B81B6E6}" destId="{952C8B6B-DE06-4032-8B30-24461EF83ABC}" srcOrd="4" destOrd="0" presId="urn:microsoft.com/office/officeart/2005/8/layout/vList2"/>
    <dgm:cxn modelId="{C5738C1D-F19E-4C45-BF20-E6F1F376FD1A}" type="presParOf" srcId="{A0AE8BE7-D909-44C1-B8B3-58814B81B6E6}" destId="{84BB2E9C-FC7E-4F4C-B3BE-F1B10303220E}" srcOrd="5" destOrd="0" presId="urn:microsoft.com/office/officeart/2005/8/layout/vList2"/>
    <dgm:cxn modelId="{E70AFDD6-A03D-4DF1-9429-4521B9771958}"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AA7BFC-3793-46CC-9A63-EF83F29FF1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B035A35-EDA1-463C-962C-49053818FB41}">
      <dgm:prSet/>
      <dgm:spPr/>
      <dgm:t>
        <a:bodyPr/>
        <a:lstStyle/>
        <a:p>
          <a:pPr rtl="0"/>
          <a:r>
            <a:rPr lang="en-GB" smtClean="0">
              <a:latin typeface="Candara" pitchFamily="34" charset="0"/>
            </a:rPr>
            <a:t>We live in an information-revolution</a:t>
          </a:r>
          <a:endParaRPr lang="en-GB">
            <a:latin typeface="Candara" pitchFamily="34" charset="0"/>
          </a:endParaRPr>
        </a:p>
      </dgm:t>
    </dgm:pt>
    <dgm:pt modelId="{6796A97F-73EB-4DC9-B91B-BEBD2A04D710}" type="parTrans" cxnId="{E9D7E0D8-AF59-4B31-A5E7-FA1CB246029F}">
      <dgm:prSet/>
      <dgm:spPr/>
      <dgm:t>
        <a:bodyPr/>
        <a:lstStyle/>
        <a:p>
          <a:endParaRPr lang="en-GB">
            <a:latin typeface="Candara" pitchFamily="34" charset="0"/>
          </a:endParaRPr>
        </a:p>
      </dgm:t>
    </dgm:pt>
    <dgm:pt modelId="{9025C225-C788-4386-AD46-A629282BF353}" type="sibTrans" cxnId="{E9D7E0D8-AF59-4B31-A5E7-FA1CB246029F}">
      <dgm:prSet/>
      <dgm:spPr/>
      <dgm:t>
        <a:bodyPr/>
        <a:lstStyle/>
        <a:p>
          <a:endParaRPr lang="en-GB">
            <a:latin typeface="Candara" pitchFamily="34" charset="0"/>
          </a:endParaRPr>
        </a:p>
      </dgm:t>
    </dgm:pt>
    <dgm:pt modelId="{F9767E5A-CEE4-48F3-A4CD-8D30D0AFB5AD}">
      <dgm:prSet/>
      <dgm:spPr/>
      <dgm:t>
        <a:bodyPr/>
        <a:lstStyle/>
        <a:p>
          <a:pPr rtl="0"/>
          <a:r>
            <a:rPr lang="en-GB" dirty="0" smtClean="0">
              <a:latin typeface="Candara" pitchFamily="34" charset="0"/>
            </a:rPr>
            <a:t>We must bring information into languages, at internet-scale</a:t>
          </a:r>
          <a:endParaRPr lang="en-GB" dirty="0">
            <a:latin typeface="Candara" pitchFamily="34" charset="0"/>
          </a:endParaRPr>
        </a:p>
      </dgm:t>
    </dgm:pt>
    <dgm:pt modelId="{B175981F-0FF3-4542-9CF4-CC1FA8EFF392}" type="parTrans" cxnId="{1FB99211-576F-4718-8267-4C3FE5E747BB}">
      <dgm:prSet/>
      <dgm:spPr/>
      <dgm:t>
        <a:bodyPr/>
        <a:lstStyle/>
        <a:p>
          <a:endParaRPr lang="en-GB">
            <a:latin typeface="Candara" pitchFamily="34" charset="0"/>
          </a:endParaRPr>
        </a:p>
      </dgm:t>
    </dgm:pt>
    <dgm:pt modelId="{8D37D2E7-175B-4C05-AF9C-3361A4115AFE}" type="sibTrans" cxnId="{1FB99211-576F-4718-8267-4C3FE5E747BB}">
      <dgm:prSet/>
      <dgm:spPr/>
      <dgm:t>
        <a:bodyPr/>
        <a:lstStyle/>
        <a:p>
          <a:endParaRPr lang="en-GB">
            <a:latin typeface="Candara" pitchFamily="34" charset="0"/>
          </a:endParaRPr>
        </a:p>
      </dgm:t>
    </dgm:pt>
    <dgm:pt modelId="{5753CED5-58CA-4726-A9F4-89D25DEC4757}">
      <dgm:prSet/>
      <dgm:spPr/>
      <dgm:t>
        <a:bodyPr/>
        <a:lstStyle/>
        <a:p>
          <a:pPr rtl="0"/>
          <a:r>
            <a:rPr lang="en-GB" dirty="0" smtClean="0">
              <a:latin typeface="Candara" pitchFamily="34" charset="0"/>
            </a:rPr>
            <a:t>F# breaks new ground in how this can be done</a:t>
          </a:r>
          <a:endParaRPr lang="en-GB" dirty="0">
            <a:latin typeface="Candara" pitchFamily="34" charset="0"/>
          </a:endParaRPr>
        </a:p>
      </dgm:t>
    </dgm:pt>
    <dgm:pt modelId="{51B6886F-5C63-4C83-9492-409BB084FEAE}" type="parTrans" cxnId="{E7BD57FC-6A75-4637-B48E-FC62EDFAD7ED}">
      <dgm:prSet/>
      <dgm:spPr/>
      <dgm:t>
        <a:bodyPr/>
        <a:lstStyle/>
        <a:p>
          <a:endParaRPr lang="en-GB">
            <a:latin typeface="Candara" pitchFamily="34" charset="0"/>
          </a:endParaRPr>
        </a:p>
      </dgm:t>
    </dgm:pt>
    <dgm:pt modelId="{1F06D0A0-6E00-40DD-AFD3-58A72F24DD0C}" type="sibTrans" cxnId="{E7BD57FC-6A75-4637-B48E-FC62EDFAD7ED}">
      <dgm:prSet/>
      <dgm:spPr/>
      <dgm:t>
        <a:bodyPr/>
        <a:lstStyle/>
        <a:p>
          <a:endParaRPr lang="en-GB">
            <a:latin typeface="Candara" pitchFamily="34" charset="0"/>
          </a:endParaRPr>
        </a:p>
      </dgm:t>
    </dgm:pt>
    <dgm:pt modelId="{CD73F11B-7536-45C9-A9A7-38B082557319}">
      <dgm:prSet/>
      <dgm:spPr/>
      <dgm:t>
        <a:bodyPr/>
        <a:lstStyle/>
        <a:p>
          <a:pPr rtl="0"/>
          <a:r>
            <a:rPr lang="en-GB" dirty="0" smtClean="0">
              <a:latin typeface="ZapfChancery"/>
              <a:sym typeface="Symbol"/>
            </a:rPr>
            <a:t></a:t>
          </a:r>
          <a:r>
            <a:rPr lang="en-GB" baseline="-25000" dirty="0" smtClean="0">
              <a:latin typeface="ZapfChancery"/>
              <a:sym typeface="Symbol"/>
            </a:rPr>
            <a:t>0</a:t>
          </a:r>
          <a:r>
            <a:rPr lang="en-GB" dirty="0" smtClean="0"/>
            <a:t> still poses many, many challenges</a:t>
          </a:r>
          <a:endParaRPr lang="en-GB" dirty="0">
            <a:latin typeface="Candara" pitchFamily="34" charset="0"/>
          </a:endParaRPr>
        </a:p>
      </dgm:t>
    </dgm:pt>
    <dgm:pt modelId="{295EA1E3-B911-4A4B-8470-54951951045D}" type="parTrans" cxnId="{AD2E4153-C5FA-48E4-BACC-27A78FA9053E}">
      <dgm:prSet/>
      <dgm:spPr/>
    </dgm:pt>
    <dgm:pt modelId="{ABD068CE-5D1F-4CA4-BD6E-5DD6177E9D04}" type="sibTrans" cxnId="{AD2E4153-C5FA-48E4-BACC-27A78FA9053E}">
      <dgm:prSet/>
      <dgm:spPr/>
    </dgm:pt>
    <dgm:pt modelId="{419AC324-5D52-4BD2-85C4-3ADA359094E0}" type="pres">
      <dgm:prSet presAssocID="{BFAA7BFC-3793-46CC-9A63-EF83F29FF1EE}" presName="diagram" presStyleCnt="0">
        <dgm:presLayoutVars>
          <dgm:dir/>
          <dgm:resizeHandles val="exact"/>
        </dgm:presLayoutVars>
      </dgm:prSet>
      <dgm:spPr/>
    </dgm:pt>
    <dgm:pt modelId="{19C0A732-0A94-49C0-8C5D-3B70BA906022}" type="pres">
      <dgm:prSet presAssocID="{0B035A35-EDA1-463C-962C-49053818FB41}" presName="node" presStyleLbl="node1" presStyleIdx="0" presStyleCnt="4">
        <dgm:presLayoutVars>
          <dgm:bulletEnabled val="1"/>
        </dgm:presLayoutVars>
      </dgm:prSet>
      <dgm:spPr/>
    </dgm:pt>
    <dgm:pt modelId="{0147C2E0-92D5-45BE-97C2-C4CC4A9E0BAC}" type="pres">
      <dgm:prSet presAssocID="{9025C225-C788-4386-AD46-A629282BF353}" presName="sibTrans" presStyleCnt="0"/>
      <dgm:spPr/>
    </dgm:pt>
    <dgm:pt modelId="{260F7149-2697-4052-A5AF-2FA908D3FFF3}" type="pres">
      <dgm:prSet presAssocID="{F9767E5A-CEE4-48F3-A4CD-8D30D0AFB5AD}" presName="node" presStyleLbl="node1" presStyleIdx="1" presStyleCnt="4">
        <dgm:presLayoutVars>
          <dgm:bulletEnabled val="1"/>
        </dgm:presLayoutVars>
      </dgm:prSet>
      <dgm:spPr/>
      <dgm:t>
        <a:bodyPr/>
        <a:lstStyle/>
        <a:p>
          <a:endParaRPr lang="en-GB"/>
        </a:p>
      </dgm:t>
    </dgm:pt>
    <dgm:pt modelId="{3EA5A379-0F9D-4031-98D9-2A14AEDC7341}" type="pres">
      <dgm:prSet presAssocID="{8D37D2E7-175B-4C05-AF9C-3361A4115AFE}" presName="sibTrans" presStyleCnt="0"/>
      <dgm:spPr/>
    </dgm:pt>
    <dgm:pt modelId="{13899047-765D-4C25-9778-0684B96E2447}" type="pres">
      <dgm:prSet presAssocID="{5753CED5-58CA-4726-A9F4-89D25DEC4757}" presName="node" presStyleLbl="node1" presStyleIdx="2" presStyleCnt="4">
        <dgm:presLayoutVars>
          <dgm:bulletEnabled val="1"/>
        </dgm:presLayoutVars>
      </dgm:prSet>
      <dgm:spPr/>
      <dgm:t>
        <a:bodyPr/>
        <a:lstStyle/>
        <a:p>
          <a:endParaRPr lang="en-GB"/>
        </a:p>
      </dgm:t>
    </dgm:pt>
    <dgm:pt modelId="{4D239DAE-CDB3-4612-A73B-93E4A9106438}" type="pres">
      <dgm:prSet presAssocID="{1F06D0A0-6E00-40DD-AFD3-58A72F24DD0C}" presName="sibTrans" presStyleCnt="0"/>
      <dgm:spPr/>
    </dgm:pt>
    <dgm:pt modelId="{FDF97F95-EA95-4FF2-A5DD-6806A47971A9}" type="pres">
      <dgm:prSet presAssocID="{CD73F11B-7536-45C9-A9A7-38B082557319}" presName="node" presStyleLbl="node1" presStyleIdx="3" presStyleCnt="4">
        <dgm:presLayoutVars>
          <dgm:bulletEnabled val="1"/>
        </dgm:presLayoutVars>
      </dgm:prSet>
      <dgm:spPr/>
      <dgm:t>
        <a:bodyPr/>
        <a:lstStyle/>
        <a:p>
          <a:endParaRPr lang="en-GB"/>
        </a:p>
      </dgm:t>
    </dgm:pt>
  </dgm:ptLst>
  <dgm:cxnLst>
    <dgm:cxn modelId="{78FEF923-FE31-4E29-8F1B-1B3054DC51A5}" type="presOf" srcId="{0B035A35-EDA1-463C-962C-49053818FB41}" destId="{19C0A732-0A94-49C0-8C5D-3B70BA906022}" srcOrd="0" destOrd="0" presId="urn:microsoft.com/office/officeart/2005/8/layout/default"/>
    <dgm:cxn modelId="{E9A891BF-709F-428E-A19A-ADD38D219DA8}" type="presOf" srcId="{BFAA7BFC-3793-46CC-9A63-EF83F29FF1EE}" destId="{419AC324-5D52-4BD2-85C4-3ADA359094E0}" srcOrd="0" destOrd="0" presId="urn:microsoft.com/office/officeart/2005/8/layout/default"/>
    <dgm:cxn modelId="{1FB99211-576F-4718-8267-4C3FE5E747BB}" srcId="{BFAA7BFC-3793-46CC-9A63-EF83F29FF1EE}" destId="{F9767E5A-CEE4-48F3-A4CD-8D30D0AFB5AD}" srcOrd="1" destOrd="0" parTransId="{B175981F-0FF3-4542-9CF4-CC1FA8EFF392}" sibTransId="{8D37D2E7-175B-4C05-AF9C-3361A4115AFE}"/>
    <dgm:cxn modelId="{ED38B4C3-EC43-41F5-879A-5982323FFB73}" type="presOf" srcId="{CD73F11B-7536-45C9-A9A7-38B082557319}" destId="{FDF97F95-EA95-4FF2-A5DD-6806A47971A9}" srcOrd="0" destOrd="0" presId="urn:microsoft.com/office/officeart/2005/8/layout/default"/>
    <dgm:cxn modelId="{BBE0F700-86DF-4EB2-84AC-BB0FB27760EE}" type="presOf" srcId="{5753CED5-58CA-4726-A9F4-89D25DEC4757}" destId="{13899047-765D-4C25-9778-0684B96E2447}" srcOrd="0" destOrd="0" presId="urn:microsoft.com/office/officeart/2005/8/layout/default"/>
    <dgm:cxn modelId="{AD2E4153-C5FA-48E4-BACC-27A78FA9053E}" srcId="{BFAA7BFC-3793-46CC-9A63-EF83F29FF1EE}" destId="{CD73F11B-7536-45C9-A9A7-38B082557319}" srcOrd="3" destOrd="0" parTransId="{295EA1E3-B911-4A4B-8470-54951951045D}" sibTransId="{ABD068CE-5D1F-4CA4-BD6E-5DD6177E9D04}"/>
    <dgm:cxn modelId="{675C4711-5E3B-4621-8592-9F0B312842F9}" type="presOf" srcId="{F9767E5A-CEE4-48F3-A4CD-8D30D0AFB5AD}" destId="{260F7149-2697-4052-A5AF-2FA908D3FFF3}" srcOrd="0" destOrd="0" presId="urn:microsoft.com/office/officeart/2005/8/layout/default"/>
    <dgm:cxn modelId="{E9D7E0D8-AF59-4B31-A5E7-FA1CB246029F}" srcId="{BFAA7BFC-3793-46CC-9A63-EF83F29FF1EE}" destId="{0B035A35-EDA1-463C-962C-49053818FB41}" srcOrd="0" destOrd="0" parTransId="{6796A97F-73EB-4DC9-B91B-BEBD2A04D710}" sibTransId="{9025C225-C788-4386-AD46-A629282BF353}"/>
    <dgm:cxn modelId="{E7BD57FC-6A75-4637-B48E-FC62EDFAD7ED}" srcId="{BFAA7BFC-3793-46CC-9A63-EF83F29FF1EE}" destId="{5753CED5-58CA-4726-A9F4-89D25DEC4757}" srcOrd="2" destOrd="0" parTransId="{51B6886F-5C63-4C83-9492-409BB084FEAE}" sibTransId="{1F06D0A0-6E00-40DD-AFD3-58A72F24DD0C}"/>
    <dgm:cxn modelId="{955311BC-8B96-477B-9DE2-EDD891ADAAFB}" type="presParOf" srcId="{419AC324-5D52-4BD2-85C4-3ADA359094E0}" destId="{19C0A732-0A94-49C0-8C5D-3B70BA906022}" srcOrd="0" destOrd="0" presId="urn:microsoft.com/office/officeart/2005/8/layout/default"/>
    <dgm:cxn modelId="{61EC2838-6EB2-49EE-BA86-1AFD48CE4E61}" type="presParOf" srcId="{419AC324-5D52-4BD2-85C4-3ADA359094E0}" destId="{0147C2E0-92D5-45BE-97C2-C4CC4A9E0BAC}" srcOrd="1" destOrd="0" presId="urn:microsoft.com/office/officeart/2005/8/layout/default"/>
    <dgm:cxn modelId="{A282EC2A-275B-48CE-8775-47F1EF9F63A5}" type="presParOf" srcId="{419AC324-5D52-4BD2-85C4-3ADA359094E0}" destId="{260F7149-2697-4052-A5AF-2FA908D3FFF3}" srcOrd="2" destOrd="0" presId="urn:microsoft.com/office/officeart/2005/8/layout/default"/>
    <dgm:cxn modelId="{2EDB288C-4DA6-47E6-BE5C-AF16D3CC87BC}" type="presParOf" srcId="{419AC324-5D52-4BD2-85C4-3ADA359094E0}" destId="{3EA5A379-0F9D-4031-98D9-2A14AEDC7341}" srcOrd="3" destOrd="0" presId="urn:microsoft.com/office/officeart/2005/8/layout/default"/>
    <dgm:cxn modelId="{9BA978F4-0639-4D10-BBFE-34440C0AF2A9}" type="presParOf" srcId="{419AC324-5D52-4BD2-85C4-3ADA359094E0}" destId="{13899047-765D-4C25-9778-0684B96E2447}" srcOrd="4" destOrd="0" presId="urn:microsoft.com/office/officeart/2005/8/layout/default"/>
    <dgm:cxn modelId="{D741B8A6-F34B-469B-AA5B-896E47720467}" type="presParOf" srcId="{419AC324-5D52-4BD2-85C4-3ADA359094E0}" destId="{4D239DAE-CDB3-4612-A73B-93E4A9106438}" srcOrd="5" destOrd="0" presId="urn:microsoft.com/office/officeart/2005/8/layout/default"/>
    <dgm:cxn modelId="{C100613B-4E6C-4EE0-9F9A-9F351084F2DF}" type="presParOf" srcId="{419AC324-5D52-4BD2-85C4-3ADA359094E0}" destId="{FDF97F95-EA95-4FF2-A5DD-6806A47971A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needs us. We’re </a:t>
          </a:r>
          <a:r>
            <a:rPr lang="en-GB" sz="2000" kern="1200" dirty="0" smtClean="0"/>
            <a:t>hitting the limit with e and </a:t>
          </a:r>
          <a:r>
            <a:rPr lang="en-GB" sz="2000" kern="1200" dirty="0" smtClean="0"/>
            <a:t>tau</a:t>
          </a:r>
          <a:endParaRPr lang="en-GB" sz="2000" kern="1200" dirty="0"/>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5750207" y="2667843"/>
        <a:ext cx="2613730" cy="1568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Don’t look too long. </a:t>
          </a:r>
        </a:p>
        <a:p>
          <a:pPr lvl="0" algn="ctr" defTabSz="889000" rtl="0">
            <a:lnSpc>
              <a:spcPct val="90000"/>
            </a:lnSpc>
            <a:spcBef>
              <a:spcPct val="0"/>
            </a:spcBef>
            <a:spcAft>
              <a:spcPct val="35000"/>
            </a:spcAft>
          </a:pPr>
          <a:r>
            <a:rPr lang="en-GB" sz="2000" kern="1200" dirty="0" smtClean="0"/>
            <a:t>It’s like staring at infinity</a:t>
          </a:r>
          <a:endParaRPr lang="en-GB" sz="2000" kern="1200" dirty="0"/>
        </a:p>
      </dsp:txBody>
      <dsp:txXfrm>
        <a:off x="5750207" y="2661021"/>
        <a:ext cx="2613730" cy="15682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53895"/>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Many, many data sources are surprisingly stable</a:t>
          </a:r>
          <a:endParaRPr lang="en-GB" sz="2800" kern="1200" dirty="0"/>
        </a:p>
      </dsp:txBody>
      <dsp:txXfrm>
        <a:off x="58271" y="112166"/>
        <a:ext cx="7894589" cy="1077150"/>
      </dsp:txXfrm>
    </dsp:sp>
    <dsp:sp modelId="{42EA7BBD-255F-4314-B333-457862F2D673}">
      <dsp:nvSpPr>
        <dsp:cNvPr id="0" name=""/>
        <dsp:cNvSpPr/>
      </dsp:nvSpPr>
      <dsp:spPr>
        <a:xfrm>
          <a:off x="0" y="1328227"/>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Some data sources support “snapshot dates”</a:t>
          </a:r>
          <a:endParaRPr lang="en-GB" sz="2800" kern="1200" dirty="0"/>
        </a:p>
      </dsp:txBody>
      <dsp:txXfrm>
        <a:off x="58271" y="1386498"/>
        <a:ext cx="7894589" cy="1077150"/>
      </dsp:txXfrm>
    </dsp:sp>
    <dsp:sp modelId="{952C8B6B-DE06-4032-8B30-24461EF83ABC}">
      <dsp:nvSpPr>
        <dsp:cNvPr id="0" name=""/>
        <dsp:cNvSpPr/>
      </dsp:nvSpPr>
      <dsp:spPr>
        <a:xfrm>
          <a:off x="0" y="2602560"/>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dirty="0" smtClean="0"/>
            <a:t>F# supports “invalidation signals” from providers at design-time</a:t>
          </a:r>
          <a:endParaRPr lang="en-GB" sz="2800" kern="1200" dirty="0"/>
        </a:p>
      </dsp:txBody>
      <dsp:txXfrm>
        <a:off x="58271" y="2660831"/>
        <a:ext cx="7894589" cy="1077150"/>
      </dsp:txXfrm>
    </dsp:sp>
    <dsp:sp modelId="{C4B4B460-90BC-4020-976D-E21F29538728}">
      <dsp:nvSpPr>
        <dsp:cNvPr id="0" name=""/>
        <dsp:cNvSpPr/>
      </dsp:nvSpPr>
      <dsp:spPr>
        <a:xfrm>
          <a:off x="0" y="3876892"/>
          <a:ext cx="8011131" cy="11936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GB" sz="2800" kern="1200" smtClean="0"/>
            <a:t>Erasure makes compiled code much less fragile</a:t>
          </a:r>
          <a:endParaRPr lang="en-GB" sz="2800" kern="1200"/>
        </a:p>
      </dsp:txBody>
      <dsp:txXfrm>
        <a:off x="58271" y="3935163"/>
        <a:ext cx="7894589" cy="1077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0A732-0A94-49C0-8C5D-3B70BA906022}">
      <dsp:nvSpPr>
        <dsp:cNvPr id="0" name=""/>
        <dsp:cNvSpPr/>
      </dsp:nvSpPr>
      <dsp:spPr>
        <a:xfrm>
          <a:off x="552535" y="1501"/>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smtClean="0">
              <a:latin typeface="Candara" pitchFamily="34" charset="0"/>
            </a:rPr>
            <a:t>We live in an information-revolution</a:t>
          </a:r>
          <a:endParaRPr lang="en-GB" sz="3400" kern="1200">
            <a:latin typeface="Candara" pitchFamily="34" charset="0"/>
          </a:endParaRPr>
        </a:p>
      </dsp:txBody>
      <dsp:txXfrm>
        <a:off x="552535" y="1501"/>
        <a:ext cx="3672087" cy="2203252"/>
      </dsp:txXfrm>
    </dsp:sp>
    <dsp:sp modelId="{260F7149-2697-4052-A5AF-2FA908D3FFF3}">
      <dsp:nvSpPr>
        <dsp:cNvPr id="0" name=""/>
        <dsp:cNvSpPr/>
      </dsp:nvSpPr>
      <dsp:spPr>
        <a:xfrm>
          <a:off x="4591830" y="1501"/>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We must bring information into languages, at internet-scale</a:t>
          </a:r>
          <a:endParaRPr lang="en-GB" sz="3400" kern="1200" dirty="0">
            <a:latin typeface="Candara" pitchFamily="34" charset="0"/>
          </a:endParaRPr>
        </a:p>
      </dsp:txBody>
      <dsp:txXfrm>
        <a:off x="4591830" y="1501"/>
        <a:ext cx="3672087" cy="2203252"/>
      </dsp:txXfrm>
    </dsp:sp>
    <dsp:sp modelId="{13899047-765D-4C25-9778-0684B96E2447}">
      <dsp:nvSpPr>
        <dsp:cNvPr id="0" name=""/>
        <dsp:cNvSpPr/>
      </dsp:nvSpPr>
      <dsp:spPr>
        <a:xfrm>
          <a:off x="552535" y="2571962"/>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Candara" pitchFamily="34" charset="0"/>
            </a:rPr>
            <a:t>F# breaks new ground in how this can be done</a:t>
          </a:r>
          <a:endParaRPr lang="en-GB" sz="3400" kern="1200" dirty="0">
            <a:latin typeface="Candara" pitchFamily="34" charset="0"/>
          </a:endParaRPr>
        </a:p>
      </dsp:txBody>
      <dsp:txXfrm>
        <a:off x="552535" y="2571962"/>
        <a:ext cx="3672087" cy="2203252"/>
      </dsp:txXfrm>
    </dsp:sp>
    <dsp:sp modelId="{FDF97F95-EA95-4FF2-A5DD-6806A47971A9}">
      <dsp:nvSpPr>
        <dsp:cNvPr id="0" name=""/>
        <dsp:cNvSpPr/>
      </dsp:nvSpPr>
      <dsp:spPr>
        <a:xfrm>
          <a:off x="4591830" y="2571962"/>
          <a:ext cx="3672087" cy="22032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latin typeface="ZapfChancery"/>
              <a:sym typeface="Symbol"/>
            </a:rPr>
            <a:t></a:t>
          </a:r>
          <a:r>
            <a:rPr lang="en-GB" sz="3400" kern="1200" baseline="-25000" dirty="0" smtClean="0">
              <a:latin typeface="ZapfChancery"/>
              <a:sym typeface="Symbol"/>
            </a:rPr>
            <a:t>0</a:t>
          </a:r>
          <a:r>
            <a:rPr lang="en-GB" sz="3400" kern="1200" dirty="0" smtClean="0"/>
            <a:t> still poses many, many challenges</a:t>
          </a:r>
          <a:endParaRPr lang="en-GB" sz="3400" kern="1200" dirty="0">
            <a:latin typeface="Candara" pitchFamily="34" charset="0"/>
          </a:endParaRPr>
        </a:p>
      </dsp:txBody>
      <dsp:txXfrm>
        <a:off x="4591830" y="2571962"/>
        <a:ext cx="3672087" cy="220325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5/15/2013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5/15/2013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20</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21</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71</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15/05/2013</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fsharp.org/use/windows" TargetMode="External"/><Relationship Id="rId3" Type="http://schemas.openxmlformats.org/officeDocument/2006/relationships/hyperlink" Target="http://fsharp.org/" TargetMode="External"/><Relationship Id="rId7" Type="http://schemas.openxmlformats.org/officeDocument/2006/relationships/hyperlink" Target="http://fsharp.org/use/ios" TargetMode="External"/><Relationship Id="rId2" Type="http://schemas.openxmlformats.org/officeDocument/2006/relationships/hyperlink" Target="http://tryfsharp.org/" TargetMode="External"/><Relationship Id="rId1" Type="http://schemas.openxmlformats.org/officeDocument/2006/relationships/slideLayout" Target="../slideLayouts/slideLayout2.xml"/><Relationship Id="rId6" Type="http://schemas.openxmlformats.org/officeDocument/2006/relationships/hyperlink" Target="http://fsharp.org/use/android" TargetMode="External"/><Relationship Id="rId5" Type="http://schemas.openxmlformats.org/officeDocument/2006/relationships/hyperlink" Target="http://fsharp.org/use/linux" TargetMode="External"/><Relationship Id="rId4" Type="http://schemas.openxmlformats.org/officeDocument/2006/relationships/hyperlink" Target="http://fsharp.org/use/mac" TargetMode="External"/><Relationship Id="rId9" Type="http://schemas.openxmlformats.org/officeDocument/2006/relationships/hyperlink" Target="http://fsharp.org/use/freebs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fsharp.org/testimonials" TargetMode="External"/><Relationship Id="rId3" Type="http://schemas.openxmlformats.org/officeDocument/2006/relationships/hyperlink" Target="http://fsharp.org/math" TargetMode="External"/><Relationship Id="rId7" Type="http://schemas.openxmlformats.org/officeDocument/2006/relationships/hyperlink" Target="http://fsharp.org/data-access" TargetMode="External"/><Relationship Id="rId2" Type="http://schemas.openxmlformats.org/officeDocument/2006/relationships/hyperlink" Target="http://fsharp.org/" TargetMode="External"/><Relationship Id="rId1" Type="http://schemas.openxmlformats.org/officeDocument/2006/relationships/slideLayout" Target="../slideLayouts/slideLayout2.xml"/><Relationship Id="rId6" Type="http://schemas.openxmlformats.org/officeDocument/2006/relationships/hyperlink" Target="http://fsharp.org/cloud" TargetMode="External"/><Relationship Id="rId5" Type="http://schemas.openxmlformats.org/officeDocument/2006/relationships/hyperlink" Target="http://fsharp.org/machine-learning" TargetMode="External"/><Relationship Id="rId4" Type="http://schemas.openxmlformats.org/officeDocument/2006/relationships/hyperlink" Target="http://fsharp.org/data-scien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fsharp.org/data-science" TargetMode="External"/><Relationship Id="rId7"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 Id="rId6" Type="http://schemas.openxmlformats.org/officeDocument/2006/relationships/hyperlink" Target="http://fsharp.org/data-access" TargetMode="External"/><Relationship Id="rId5" Type="http://schemas.openxmlformats.org/officeDocument/2006/relationships/hyperlink" Target="http://fsharp.org/cloud" TargetMode="External"/><Relationship Id="rId4" Type="http://schemas.openxmlformats.org/officeDocument/2006/relationships/hyperlink" Target="http://fsharp.org/machine-learning"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41.png"/><Relationship Id="rId10" Type="http://schemas.openxmlformats.org/officeDocument/2006/relationships/image" Target="../media/image36.gif"/><Relationship Id="rId4" Type="http://schemas.openxmlformats.org/officeDocument/2006/relationships/image" Target="../media/image31.jpeg"/><Relationship Id="rId9" Type="http://schemas.openxmlformats.org/officeDocument/2006/relationships/image" Target="../media/image35.jpeg"/><Relationship Id="rId1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hyperlink" Target="http://clear-lines.com/blog/post/Simplify-data-with-SVD-and-MathNET-in-FSharp.aspx" TargetMode="Externa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500" dirty="0">
                <a:sym typeface="Wingdings" pitchFamily="2" charset="2"/>
              </a:rPr>
              <a:t>Strongly </a:t>
            </a:r>
            <a:r>
              <a:rPr lang="en-GB" sz="4500" dirty="0">
                <a:sym typeface="Wingdings" pitchFamily="2" charset="2"/>
              </a:rPr>
              <a:t>Typed Language Support for </a:t>
            </a:r>
            <a:r>
              <a:rPr lang="en-GB" sz="4500" dirty="0"/>
              <a:t>Internet-Scale Information Spaces</a:t>
            </a:r>
            <a:r>
              <a:rPr lang="en-GB" sz="4500" dirty="0">
                <a:sym typeface="Wingdings" pitchFamily="2" charset="2"/>
              </a:rPr>
              <a:t/>
            </a:r>
            <a:br>
              <a:rPr lang="en-GB" sz="4500" dirty="0">
                <a:sym typeface="Wingdings" pitchFamily="2" charset="2"/>
              </a:rPr>
            </a:br>
            <a:endParaRPr lang="fr-FR" sz="2000" dirty="0">
              <a:ea typeface="Segoe UI" pitchFamily="34" charset="0"/>
              <a:cs typeface="Segoe UI" pitchFamily="34" charset="0"/>
            </a:endParaRPr>
          </a:p>
        </p:txBody>
      </p:sp>
      <p:sp>
        <p:nvSpPr>
          <p:cNvPr id="3" name="Sous-titre 2"/>
          <p:cNvSpPr>
            <a:spLocks noGrp="1"/>
          </p:cNvSpPr>
          <p:nvPr>
            <p:ph type="subTitle" idx="1"/>
          </p:nvPr>
        </p:nvSpPr>
        <p:spPr>
          <a:xfrm>
            <a:off x="714456" y="5187286"/>
            <a:ext cx="9371703" cy="1130183"/>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a:t>
            </a:r>
            <a:r>
              <a:rPr lang="fr-FR" dirty="0">
                <a:solidFill>
                  <a:srgbClr val="002060"/>
                </a:solidFill>
                <a:ea typeface="Segoe UI" pitchFamily="34" charset="0"/>
                <a:cs typeface="Segoe UI" pitchFamily="34" charset="0"/>
              </a:rPr>
              <a:t> </a:t>
            </a:r>
            <a:r>
              <a:rPr lang="fr-FR" dirty="0" smtClean="0">
                <a:solidFill>
                  <a:srgbClr val="002060"/>
                </a:solidFill>
                <a:ea typeface="Segoe UI" pitchFamily="34" charset="0"/>
                <a:cs typeface="Segoe UI" pitchFamily="34" charset="0"/>
              </a:rPr>
              <a:t>F# </a:t>
            </a:r>
            <a:r>
              <a:rPr lang="fr-FR" dirty="0" err="1" smtClean="0">
                <a:solidFill>
                  <a:srgbClr val="002060"/>
                </a:solidFill>
                <a:ea typeface="Segoe UI" pitchFamily="34" charset="0"/>
                <a:cs typeface="Segoe UI" pitchFamily="34" charset="0"/>
              </a:rPr>
              <a:t>Contributor</a:t>
            </a:r>
            <a:r>
              <a:rPr lang="fr-FR" dirty="0" smtClean="0">
                <a:solidFill>
                  <a:srgbClr val="002060"/>
                </a:solidFill>
                <a:ea typeface="Segoe UI" pitchFamily="34" charset="0"/>
                <a:cs typeface="Segoe UI" pitchFamily="34" charset="0"/>
              </a:rPr>
              <a:t> + </a:t>
            </a:r>
            <a:r>
              <a:rPr lang="fr-FR" dirty="0" err="1" smtClean="0">
                <a:solidFill>
                  <a:srgbClr val="002060"/>
                </a:solidFill>
                <a:ea typeface="Segoe UI" pitchFamily="34" charset="0"/>
                <a:cs typeface="Segoe UI" pitchFamily="34" charset="0"/>
              </a:rPr>
              <a:t>Researcher</a:t>
            </a:r>
            <a:endParaRPr lang="fr-FR" dirty="0" smtClean="0">
              <a:solidFill>
                <a:srgbClr val="002060"/>
              </a:solidFill>
              <a:ea typeface="Segoe UI" pitchFamily="34" charset="0"/>
              <a:cs typeface="Segoe UI" pitchFamily="34" charset="0"/>
            </a:endParaRPr>
          </a:p>
          <a:p>
            <a:r>
              <a:rPr lang="fr-FR" dirty="0" smtClean="0">
                <a:solidFill>
                  <a:srgbClr val="002060"/>
                </a:solidFill>
                <a:ea typeface="Segoe UI" pitchFamily="34" charset="0"/>
                <a:cs typeface="Segoe UI" pitchFamily="34" charset="0"/>
              </a:rPr>
              <a:t>MSR Cambridge</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022001121"/>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696061404"/>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423508"/>
            <a:ext cx="4797116" cy="2400647"/>
          </a:xfrm>
          <a:prstGeom prst="wedgeRectCallout">
            <a:avLst>
              <a:gd name="adj1" fmla="val -43985"/>
              <a:gd name="adj2" fmla="val -7037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Candara" pitchFamily="34" charset="0"/>
              </a:rPr>
              <a:t>A major search is on!</a:t>
            </a:r>
          </a:p>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make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moderate static typing </a:t>
            </a:r>
            <a:r>
              <a:rPr lang="en-US" sz="2000" b="1" dirty="0">
                <a:latin typeface="Candara" pitchFamily="34" charset="0"/>
              </a:rPr>
              <a:t>in limited ways</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But before we get into that…</a:t>
            </a:r>
            <a:endParaRPr lang="en-GB" b="1" dirty="0"/>
          </a:p>
        </p:txBody>
      </p:sp>
      <p:sp>
        <p:nvSpPr>
          <p:cNvPr id="3" name="Title 1"/>
          <p:cNvSpPr txBox="1">
            <a:spLocks/>
          </p:cNvSpPr>
          <p:nvPr/>
        </p:nvSpPr>
        <p:spPr>
          <a:xfrm>
            <a:off x="456075" y="4048960"/>
            <a:ext cx="8382000" cy="664797"/>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800" dirty="0" smtClean="0">
                <a:latin typeface="Candara" pitchFamily="34" charset="0"/>
              </a:rPr>
              <a:t>A bit about F#...</a:t>
            </a:r>
            <a:endParaRPr lang="en-GB" sz="4800" b="1" dirty="0">
              <a:latin typeface="Candara" pitchFamily="34" charset="0"/>
            </a:endParaRPr>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4"/>
            <a:ext cx="8095570" cy="1523493"/>
          </a:xfrm>
        </p:spPr>
        <p:txBody>
          <a:bodyPr/>
          <a:lstStyle/>
          <a:p>
            <a:r>
              <a:rPr lang="en-GB" b="0" dirty="0" smtClean="0"/>
              <a:t>F# is Open Source</a:t>
            </a:r>
            <a:br>
              <a:rPr lang="en-GB" b="0" dirty="0" smtClean="0"/>
            </a:br>
            <a:r>
              <a:rPr lang="en-GB" b="0" dirty="0" smtClean="0"/>
              <a:t>F# is Cross </a:t>
            </a:r>
            <a:r>
              <a:rPr lang="en-GB" b="0" dirty="0" smtClean="0"/>
              <a:t>Platform</a:t>
            </a:r>
            <a:endParaRPr lang="en-GB" b="0" dirty="0"/>
          </a:p>
        </p:txBody>
      </p:sp>
      <p:sp>
        <p:nvSpPr>
          <p:cNvPr id="3" name="Title 1"/>
          <p:cNvSpPr txBox="1">
            <a:spLocks/>
          </p:cNvSpPr>
          <p:nvPr/>
        </p:nvSpPr>
        <p:spPr>
          <a:xfrm>
            <a:off x="628446" y="396473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rId2"/>
            </a:endParaRPr>
          </a:p>
          <a:p>
            <a:endParaRPr lang="en-GB" sz="3000" dirty="0">
              <a:hlinkClick r:id="rId2"/>
            </a:endParaRPr>
          </a:p>
          <a:p>
            <a:endParaRPr lang="en-GB" sz="3000" dirty="0">
              <a:hlinkClick r:id="rId3"/>
            </a:endParaRPr>
          </a:p>
          <a:p>
            <a:endParaRPr lang="en-GB" sz="3000" dirty="0"/>
          </a:p>
          <a:p>
            <a:r>
              <a:rPr lang="en-GB" sz="3000" dirty="0" smtClean="0">
                <a:hlinkClick r:id="rId3"/>
              </a:rPr>
              <a:t>fsharp.org</a:t>
            </a:r>
            <a:endParaRPr lang="en-GB" sz="3000" dirty="0"/>
          </a:p>
          <a:p>
            <a:r>
              <a:rPr lang="en-GB" sz="3000" dirty="0" smtClean="0">
                <a:hlinkClick r:id="rId4"/>
              </a:rPr>
              <a:t>fsharp.org/use/mac</a:t>
            </a:r>
            <a:endParaRPr lang="en-GB" sz="3000" dirty="0" smtClean="0"/>
          </a:p>
          <a:p>
            <a:r>
              <a:rPr lang="en-GB" sz="3000" dirty="0" smtClean="0">
                <a:hlinkClick r:id="rId5"/>
              </a:rPr>
              <a:t>fsharp.org/use/</a:t>
            </a:r>
            <a:r>
              <a:rPr lang="en-GB" sz="3000" dirty="0" err="1" smtClean="0">
                <a:hlinkClick r:id="rId5"/>
              </a:rPr>
              <a:t>linux</a:t>
            </a:r>
            <a:endParaRPr lang="en-GB" sz="3000" dirty="0"/>
          </a:p>
          <a:p>
            <a:r>
              <a:rPr lang="en-GB" sz="3000" dirty="0">
                <a:hlinkClick r:id="rId6"/>
              </a:rPr>
              <a:t>fsharp.org/use/android</a:t>
            </a:r>
            <a:endParaRPr lang="en-GB" sz="3000" dirty="0"/>
          </a:p>
          <a:p>
            <a:r>
              <a:rPr lang="en-GB" sz="3000" dirty="0">
                <a:hlinkClick r:id="rId7"/>
              </a:rPr>
              <a:t>fsharp.org/use/</a:t>
            </a:r>
            <a:r>
              <a:rPr lang="en-GB" sz="3000" dirty="0" err="1">
                <a:hlinkClick r:id="rId7"/>
              </a:rPr>
              <a:t>ios</a:t>
            </a:r>
            <a:endParaRPr lang="en-GB" sz="3000" dirty="0"/>
          </a:p>
          <a:p>
            <a:r>
              <a:rPr lang="en-GB" sz="3000" dirty="0">
                <a:hlinkClick r:id="rId8"/>
              </a:rPr>
              <a:t>fsharp.org/use/windows</a:t>
            </a:r>
            <a:endParaRPr lang="en-GB" sz="3000" dirty="0"/>
          </a:p>
          <a:p>
            <a:r>
              <a:rPr lang="en-GB" sz="3000" dirty="0">
                <a:hlinkClick r:id="rId9"/>
              </a:rPr>
              <a:t>fsharp.org/use/</a:t>
            </a:r>
            <a:r>
              <a:rPr lang="en-GB" sz="3000" dirty="0" err="1">
                <a:hlinkClick r:id="rId9"/>
              </a:rPr>
              <a:t>freebsd</a:t>
            </a:r>
            <a:endParaRPr lang="en-GB" sz="3000" dirty="0"/>
          </a:p>
          <a:p>
            <a:endParaRPr lang="en-GB" sz="3000" dirty="0"/>
          </a:p>
          <a:p>
            <a:endParaRPr lang="en-GB" sz="3000" dirty="0"/>
          </a:p>
          <a:p>
            <a:endParaRPr lang="en-GB" sz="3000" dirty="0"/>
          </a:p>
          <a:p>
            <a:r>
              <a:rPr lang="en-GB" sz="3000" dirty="0"/>
              <a:t>   </a:t>
            </a:r>
            <a:endParaRPr lang="en-GB" sz="3000" dirty="0"/>
          </a:p>
          <a:p>
            <a:r>
              <a:rPr lang="en-GB" sz="3000" dirty="0"/>
              <a:t> </a:t>
            </a:r>
          </a:p>
        </p:txBody>
      </p:sp>
    </p:spTree>
    <p:extLst>
      <p:ext uri="{BB962C8B-B14F-4D97-AF65-F5344CB8AC3E}">
        <p14:creationId xmlns:p14="http://schemas.microsoft.com/office/powerpoint/2010/main" val="173848670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738619"/>
          </a:xfrm>
        </p:spPr>
        <p:txBody>
          <a:bodyPr/>
          <a:lstStyle/>
          <a:p>
            <a:pPr algn="ctr"/>
            <a:r>
              <a:rPr lang="en-GB" dirty="0" smtClean="0"/>
              <a:t>A strongly typed, data-immersive functional-first language </a:t>
            </a:r>
            <a:br>
              <a:rPr lang="en-GB" dirty="0" smtClean="0"/>
            </a:br>
            <a:r>
              <a:rPr lang="en-GB" dirty="0" smtClean="0"/>
              <a:t>for….</a:t>
            </a:r>
            <a:r>
              <a:rPr lang="en-GB" dirty="0"/>
              <a:t/>
            </a:r>
            <a:br>
              <a:rPr lang="en-GB" dirty="0"/>
            </a:br>
            <a:r>
              <a:rPr lang="en-GB" dirty="0" smtClean="0"/>
              <a:t/>
            </a:r>
            <a:br>
              <a:rPr lang="en-GB" dirty="0" smtClean="0"/>
            </a:br>
            <a:r>
              <a:rPr lang="en-GB" b="1" dirty="0" smtClean="0"/>
              <a:t>simple code </a:t>
            </a:r>
            <a:r>
              <a:rPr lang="en-GB" dirty="0" smtClean="0"/>
              <a:t>to solve </a:t>
            </a:r>
            <a:r>
              <a:rPr lang="en-GB" b="1" dirty="0" smtClean="0"/>
              <a:t>complex problems</a:t>
            </a:r>
            <a:endParaRPr lang="en-GB" b="1" dirty="0"/>
          </a:p>
        </p:txBody>
      </p:sp>
    </p:spTree>
    <p:extLst>
      <p:ext uri="{BB962C8B-B14F-4D97-AF65-F5344CB8AC3E}">
        <p14:creationId xmlns:p14="http://schemas.microsoft.com/office/powerpoint/2010/main" val="620268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9"/>
            <a:ext cx="3623522" cy="5435421"/>
          </a:xfrm>
          <a:prstGeom prst="rect">
            <a:avLst/>
          </a:prstGeom>
          <a:solidFill>
            <a:schemeClr val="tx1"/>
          </a:solidFill>
        </p:spPr>
        <p:txBody>
          <a:bodyPr>
            <a:noAutofit/>
          </a:bodyPr>
          <a:lstStyle/>
          <a:p>
            <a:pPr>
              <a:buNone/>
            </a:pPr>
            <a:r>
              <a:rPr lang="en-US" sz="1600" b="1" dirty="0">
                <a:solidFill>
                  <a:schemeClr val="tx2">
                    <a:lumMod val="20000"/>
                    <a:lumOff val="80000"/>
                  </a:schemeClr>
                </a:solidFill>
                <a:latin typeface="Consolas" pitchFamily="49" charset="0"/>
              </a:rPr>
              <a:t>let swap (x, y) = (y, x)</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rotations (x, y, z) = </a:t>
            </a:r>
          </a:p>
          <a:p>
            <a:pPr>
              <a:buNone/>
            </a:pPr>
            <a:r>
              <a:rPr lang="en-US" sz="1600" b="1" dirty="0">
                <a:solidFill>
                  <a:schemeClr val="tx2">
                    <a:lumMod val="20000"/>
                    <a:lumOff val="80000"/>
                  </a:schemeClr>
                </a:solidFill>
                <a:latin typeface="Consolas" pitchFamily="49" charset="0"/>
              </a:rPr>
              <a:t>    [ (x, y, z);</a:t>
            </a:r>
          </a:p>
          <a:p>
            <a:pPr>
              <a:buNone/>
            </a:pPr>
            <a:r>
              <a:rPr lang="en-US" sz="1600" b="1" dirty="0">
                <a:solidFill>
                  <a:schemeClr val="tx2">
                    <a:lumMod val="20000"/>
                    <a:lumOff val="80000"/>
                  </a:schemeClr>
                </a:solidFill>
                <a:latin typeface="Consolas" pitchFamily="49" charset="0"/>
              </a:rPr>
              <a:t>      (z, x, y);</a:t>
            </a:r>
          </a:p>
          <a:p>
            <a:pPr>
              <a:buNone/>
            </a:pPr>
            <a:r>
              <a:rPr lang="en-US" sz="1600" b="1" dirty="0">
                <a:solidFill>
                  <a:schemeClr val="tx2">
                    <a:lumMod val="20000"/>
                    <a:lumOff val="80000"/>
                  </a:schemeClr>
                </a:solidFill>
                <a:latin typeface="Consolas" pitchFamily="49" charset="0"/>
              </a:rPr>
              <a:t>      (y, z, x) ]</a:t>
            </a: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endParaRPr lang="en-US" sz="1600" b="1" dirty="0">
              <a:solidFill>
                <a:schemeClr val="tx2">
                  <a:lumMod val="20000"/>
                  <a:lumOff val="80000"/>
                </a:schemeClr>
              </a:solidFill>
              <a:latin typeface="Consolas" pitchFamily="49" charset="0"/>
            </a:endParaRPr>
          </a:p>
          <a:p>
            <a:pPr>
              <a:buNone/>
            </a:pPr>
            <a:r>
              <a:rPr lang="en-US" sz="1600" b="1" dirty="0">
                <a:solidFill>
                  <a:schemeClr val="tx2">
                    <a:lumMod val="20000"/>
                    <a:lumOff val="80000"/>
                  </a:schemeClr>
                </a:solidFill>
                <a:latin typeface="Consolas" pitchFamily="49" charset="0"/>
              </a:rPr>
              <a:t>let reduce f (x, y, z) = </a:t>
            </a:r>
          </a:p>
          <a:p>
            <a:pPr>
              <a:buNone/>
            </a:pPr>
            <a:r>
              <a:rPr lang="en-US" sz="1600" b="1" dirty="0">
                <a:solidFill>
                  <a:schemeClr val="tx2">
                    <a:lumMod val="20000"/>
                    <a:lumOff val="80000"/>
                  </a:schemeClr>
                </a:solidFill>
                <a:latin typeface="Consolas" pitchFamily="49" charset="0"/>
              </a:rPr>
              <a:t>    f x + f y + f z</a:t>
            </a:r>
          </a:p>
          <a:p>
            <a:pPr>
              <a:buNone/>
            </a:pPr>
            <a:endParaRPr lang="en-US" sz="1600" dirty="0">
              <a:solidFill>
                <a:schemeClr val="tx2">
                  <a:lumMod val="20000"/>
                  <a:lumOff val="80000"/>
                </a:schemeClr>
              </a:solidFill>
              <a:latin typeface="Consolas" pitchFamily="49" charset="0"/>
            </a:endParaRPr>
          </a:p>
        </p:txBody>
      </p:sp>
      <p:sp>
        <p:nvSpPr>
          <p:cNvPr id="6" name="Text Placeholder 5"/>
          <p:cNvSpPr>
            <a:spLocks noGrp="1"/>
          </p:cNvSpPr>
          <p:nvPr>
            <p:ph type="body" sz="quarter" idx="4294967295"/>
          </p:nvPr>
        </p:nvSpPr>
        <p:spPr>
          <a:xfrm>
            <a:off x="5102227" y="357188"/>
            <a:ext cx="4041775" cy="457048"/>
          </a:xfrm>
          <a:prstGeom prst="rect">
            <a:avLst/>
          </a:prstGeom>
        </p:spPr>
        <p:txBody>
          <a:bodyPr/>
          <a:lstStyle/>
          <a:p>
            <a:pPr algn="ctr">
              <a:buNone/>
            </a:pPr>
            <a:r>
              <a:rPr lang="en-GB" dirty="0" smtClean="0">
                <a:solidFill>
                  <a:schemeClr val="tx1"/>
                </a:solidFill>
              </a:rPr>
              <a:t>C#</a:t>
            </a:r>
            <a:endParaRPr lang="en-GB" dirty="0">
              <a:solidFill>
                <a:schemeClr val="tx1"/>
              </a:solidFill>
            </a:endParaRPr>
          </a:p>
        </p:txBody>
      </p:sp>
      <p:sp>
        <p:nvSpPr>
          <p:cNvPr id="7" name="Content Placeholder 6"/>
          <p:cNvSpPr>
            <a:spLocks noGrp="1"/>
          </p:cNvSpPr>
          <p:nvPr>
            <p:ph sz="quarter" idx="4294967295"/>
          </p:nvPr>
        </p:nvSpPr>
        <p:spPr>
          <a:xfrm>
            <a:off x="3905773" y="1153288"/>
            <a:ext cx="6182865" cy="5431665"/>
          </a:xfrm>
          <a:prstGeom prst="rect">
            <a:avLst/>
          </a:prstGeom>
          <a:solidFill>
            <a:schemeClr val="tx1"/>
          </a:solidFill>
        </p:spPr>
        <p:txBody>
          <a:bodyPr>
            <a:noAutofit/>
          </a:bodyPr>
          <a:lstStyle/>
          <a:p>
            <a:pPr>
              <a:buNone/>
            </a:pP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 Swap&lt;T,U&gt;(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&lt;T,U&gt; t)</a:t>
            </a:r>
          </a:p>
          <a:p>
            <a:pPr>
              <a:buNone/>
            </a:pPr>
            <a:r>
              <a:rPr lang="en-GB" sz="1600" b="1" dirty="0">
                <a:solidFill>
                  <a:schemeClr val="bg1"/>
                </a:solidFill>
                <a:latin typeface="Consolas" pitchFamily="49" charset="0"/>
              </a:rPr>
              <a:t>{</a:t>
            </a:r>
          </a:p>
          <a:p>
            <a:pPr>
              <a:buNone/>
            </a:pPr>
            <a:r>
              <a:rPr lang="en-GB" sz="1600" b="1" dirty="0">
                <a:solidFill>
                  <a:schemeClr val="bg1"/>
                </a:solidFill>
                <a:latin typeface="Consolas" pitchFamily="49" charset="0"/>
              </a:rPr>
              <a:t>    return new </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&lt;U,T&gt;(t.Item2, t.Item1)</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&lt;T,T,T&gt;&gt; Rotations&lt;T&gt;(</a:t>
            </a:r>
            <a:r>
              <a:rPr lang="en-GB" sz="1600" b="1" dirty="0" err="1">
                <a:solidFill>
                  <a:schemeClr val="bg1"/>
                </a:solidFill>
                <a:latin typeface="Consolas" pitchFamily="49" charset="0"/>
              </a:rPr>
              <a:t>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new </a:t>
            </a:r>
            <a:r>
              <a:rPr lang="en-GB" sz="1600" b="1" dirty="0" err="1">
                <a:solidFill>
                  <a:schemeClr val="bg1"/>
                </a:solidFill>
                <a:latin typeface="Consolas" pitchFamily="49" charset="0"/>
              </a:rPr>
              <a:t>ReadOnlyCollection</a:t>
            </a:r>
            <a:r>
              <a:rPr lang="en-GB" sz="1600" b="1" dirty="0">
                <a:solidFill>
                  <a:schemeClr val="bg1"/>
                </a:solidFill>
                <a:latin typeface="Consolas" pitchFamily="49" charset="0"/>
              </a:rPr>
              <a:t>&lt;</a:t>
            </a:r>
            <a:r>
              <a:rPr lang="en-GB" sz="1600" b="1" dirty="0" err="1">
                <a:solidFill>
                  <a:schemeClr val="bg1"/>
                </a:solidFill>
                <a:latin typeface="Consolas" pitchFamily="49" charset="0"/>
              </a:rPr>
              <a:t>int</a:t>
            </a:r>
            <a:r>
              <a:rPr lang="en-GB" sz="1600" b="1" dirty="0">
                <a:solidFill>
                  <a:schemeClr val="bg1"/>
                </a:solidFill>
                <a:latin typeface="Consolas" pitchFamily="49" charset="0"/>
              </a:rPr>
              <a:t>&gt;</a:t>
            </a:r>
          </a:p>
          <a:p>
            <a:pPr>
              <a:buNone/>
            </a:pPr>
            <a:r>
              <a:rPr lang="en-GB" sz="1600" b="1" dirty="0">
                <a:solidFill>
                  <a:schemeClr val="bg1"/>
                </a:solidFill>
                <a:latin typeface="Consolas" pitchFamily="49" charset="0"/>
              </a:rPr>
              <a:t>   (new Tuple&lt;T,T,T&gt;[]</a:t>
            </a:r>
          </a:p>
          <a:p>
            <a:pPr>
              <a:buNone/>
            </a:pPr>
            <a:r>
              <a:rPr lang="en-GB" sz="1600" b="1" dirty="0">
                <a:solidFill>
                  <a:schemeClr val="bg1"/>
                </a:solidFill>
                <a:latin typeface="Consolas" pitchFamily="49" charset="0"/>
              </a:rPr>
              <a:t>    {new Tuple&lt;T,T,T&gt;(t.Item1,t.Item2,t.Item3);     </a:t>
            </a:r>
          </a:p>
          <a:p>
            <a:pPr>
              <a:buNone/>
            </a:pPr>
            <a:r>
              <a:rPr lang="en-GB" sz="1600" b="1" dirty="0">
                <a:solidFill>
                  <a:schemeClr val="bg1"/>
                </a:solidFill>
                <a:latin typeface="Consolas" pitchFamily="49" charset="0"/>
              </a:rPr>
              <a:t>     new Tuple&lt;T,T,T&gt;(t.Item3,t.Item1,t.Item2); </a:t>
            </a:r>
          </a:p>
          <a:p>
            <a:pPr>
              <a:buNone/>
            </a:pPr>
            <a:r>
              <a:rPr lang="en-GB" sz="1600" b="1" dirty="0">
                <a:solidFill>
                  <a:schemeClr val="bg1"/>
                </a:solidFill>
                <a:latin typeface="Consolas" pitchFamily="49" charset="0"/>
              </a:rPr>
              <a:t>     new Tuple&lt;T,T,T&gt;(t.Item2,t.Item3,t.Item1);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r>
              <a:rPr lang="en-GB" sz="1600" b="1" dirty="0" err="1">
                <a:solidFill>
                  <a:schemeClr val="bg1"/>
                </a:solidFill>
                <a:latin typeface="Consolas" pitchFamily="49" charset="0"/>
              </a:rPr>
              <a:t>int</a:t>
            </a:r>
            <a:r>
              <a:rPr lang="en-GB" sz="1600" b="1" dirty="0">
                <a:solidFill>
                  <a:schemeClr val="bg1"/>
                </a:solidFill>
                <a:latin typeface="Consolas" pitchFamily="49" charset="0"/>
              </a:rPr>
              <a:t> Reduce&lt;T&gt;(</a:t>
            </a:r>
            <a:r>
              <a:rPr lang="en-GB" sz="1600" b="1" dirty="0" err="1">
                <a:solidFill>
                  <a:schemeClr val="bg1"/>
                </a:solidFill>
                <a:latin typeface="Consolas" pitchFamily="49" charset="0"/>
              </a:rPr>
              <a:t>Func</a:t>
            </a:r>
            <a:r>
              <a:rPr lang="en-GB" sz="1600" b="1" dirty="0">
                <a:solidFill>
                  <a:schemeClr val="bg1"/>
                </a:solidFill>
                <a:latin typeface="Consolas" pitchFamily="49" charset="0"/>
              </a:rPr>
              <a:t>&lt;</a:t>
            </a:r>
            <a:r>
              <a:rPr lang="en-GB" sz="1600" b="1" dirty="0" err="1">
                <a:solidFill>
                  <a:schemeClr val="bg1"/>
                </a:solidFill>
                <a:latin typeface="Consolas" pitchFamily="49" charset="0"/>
              </a:rPr>
              <a:t>T,int</a:t>
            </a:r>
            <a:r>
              <a:rPr lang="en-GB" sz="1600" b="1" dirty="0">
                <a:solidFill>
                  <a:schemeClr val="bg1"/>
                </a:solidFill>
                <a:latin typeface="Consolas" pitchFamily="49" charset="0"/>
              </a:rPr>
              <a:t>&gt; </a:t>
            </a:r>
            <a:r>
              <a:rPr lang="en-GB" sz="1600" b="1" dirty="0" err="1">
                <a:solidFill>
                  <a:schemeClr val="bg1"/>
                </a:solidFill>
                <a:latin typeface="Consolas" pitchFamily="49" charset="0"/>
              </a:rPr>
              <a:t>f,Tuple</a:t>
            </a:r>
            <a:r>
              <a:rPr lang="en-GB" sz="1600" b="1" dirty="0">
                <a:solidFill>
                  <a:schemeClr val="bg1"/>
                </a:solidFill>
                <a:latin typeface="Consolas" pitchFamily="49" charset="0"/>
              </a:rPr>
              <a:t>&lt;T,T,T&gt; t) </a:t>
            </a:r>
          </a:p>
          <a:p>
            <a:pPr>
              <a:buNone/>
            </a:pPr>
            <a:r>
              <a:rPr lang="en-GB" sz="1600" b="1" dirty="0">
                <a:solidFill>
                  <a:schemeClr val="bg1"/>
                </a:solidFill>
                <a:latin typeface="Consolas" pitchFamily="49" charset="0"/>
              </a:rPr>
              <a:t>{ </a:t>
            </a:r>
          </a:p>
          <a:p>
            <a:pPr>
              <a:buNone/>
            </a:pPr>
            <a:r>
              <a:rPr lang="en-GB" sz="1600" b="1" dirty="0">
                <a:solidFill>
                  <a:schemeClr val="bg1"/>
                </a:solidFill>
                <a:latin typeface="Consolas" pitchFamily="49" charset="0"/>
              </a:rPr>
              <a:t>    return f(t.Item1)+f(t.Item2)+f(t.Item3); </a:t>
            </a:r>
          </a:p>
          <a:p>
            <a:pPr>
              <a:buNone/>
            </a:pPr>
            <a:r>
              <a:rPr lang="en-GB" sz="1600" b="1" dirty="0">
                <a:solidFill>
                  <a:schemeClr val="bg1"/>
                </a:solidFill>
                <a:latin typeface="Consolas" pitchFamily="49" charset="0"/>
              </a:rPr>
              <a:t>}</a:t>
            </a:r>
          </a:p>
          <a:p>
            <a:pPr>
              <a:buNone/>
            </a:pPr>
            <a:endParaRPr lang="en-GB" sz="1600" b="1" dirty="0">
              <a:solidFill>
                <a:schemeClr val="bg1"/>
              </a:solidFill>
              <a:latin typeface="Consolas" pitchFamily="49" charset="0"/>
            </a:endParaRPr>
          </a:p>
          <a:p>
            <a:pPr>
              <a:buNone/>
            </a:pPr>
            <a:endParaRPr lang="en-GB" sz="1600" b="1" dirty="0">
              <a:solidFill>
                <a:schemeClr val="bg1"/>
              </a:solidFill>
              <a:latin typeface="Consolas" pitchFamily="49" charset="0"/>
            </a:endParaRPr>
          </a:p>
        </p:txBody>
      </p:sp>
      <p:sp>
        <p:nvSpPr>
          <p:cNvPr id="9" name="Text Placeholder 5"/>
          <p:cNvSpPr txBox="1">
            <a:spLocks/>
          </p:cNvSpPr>
          <p:nvPr/>
        </p:nvSpPr>
        <p:spPr>
          <a:xfrm>
            <a:off x="-370797" y="350874"/>
            <a:ext cx="4041775" cy="639762"/>
          </a:xfrm>
          <a:prstGeom prst="rect">
            <a:avLst/>
          </a:prstGeom>
        </p:spPr>
        <p:txBody>
          <a:bodyPr vert="horz" wrap="square" lIns="0" tIns="0" rIns="0" bIns="0" rtlCol="0">
            <a:noAutofit/>
          </a:bodyPr>
          <a:lstStyle/>
          <a:p>
            <a:pPr marL="396830" indent="-396830" algn="ctr" defTabSz="914260">
              <a:lnSpc>
                <a:spcPct val="90000"/>
              </a:lnSpc>
              <a:spcBef>
                <a:spcPct val="20000"/>
              </a:spcBef>
              <a:defRPr/>
            </a:pPr>
            <a:r>
              <a:rPr lang="en-GB" sz="3200" dirty="0"/>
              <a:t>F#</a:t>
            </a:r>
          </a:p>
        </p:txBody>
      </p:sp>
    </p:spTree>
    <p:extLst>
      <p:ext uri="{BB962C8B-B14F-4D97-AF65-F5344CB8AC3E}">
        <p14:creationId xmlns:p14="http://schemas.microsoft.com/office/powerpoint/2010/main" val="256055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2"/>
            <a:ext cx="8382000" cy="1246495"/>
          </a:xfrm>
        </p:spPr>
        <p:txBody>
          <a:bodyPr/>
          <a:lstStyle/>
          <a:p>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9939011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r>
              <a:rPr lang="en-US" dirty="0" smtClean="0"/>
              <a:t>)</a:t>
            </a:r>
            <a:endParaRPr lang="en-US" dirty="0"/>
          </a:p>
        </p:txBody>
      </p:sp>
      <p:sp>
        <p:nvSpPr>
          <p:cNvPr id="4" name="Content Placeholder 3"/>
          <p:cNvSpPr>
            <a:spLocks noGrp="1"/>
          </p:cNvSpPr>
          <p:nvPr>
            <p:ph idx="1"/>
          </p:nvPr>
        </p:nvSpPr>
        <p:spPr>
          <a:xfrm>
            <a:off x="360861" y="1428766"/>
            <a:ext cx="8363938" cy="5084469"/>
          </a:xfrm>
        </p:spPr>
        <p:txBody>
          <a:bodyPr/>
          <a:lstStyle/>
          <a:p>
            <a:pPr marL="177780" indent="-177780">
              <a:buNone/>
            </a:pPr>
            <a:r>
              <a:rPr lang="en-GB" sz="2800" dirty="0"/>
              <a:t>I have written </a:t>
            </a:r>
            <a:r>
              <a:rPr lang="en-GB" sz="2800" b="1" dirty="0">
                <a:solidFill>
                  <a:srgbClr val="00B050"/>
                </a:solidFill>
              </a:rPr>
              <a:t>an application to balance the national power generation schedule </a:t>
            </a:r>
            <a:r>
              <a:rPr lang="en-GB" sz="2800" dirty="0"/>
              <a:t>for a portfolio of power stations to a trading position for an energy company. ...</a:t>
            </a:r>
            <a:r>
              <a:rPr lang="en-GB" sz="2800" b="1" dirty="0">
                <a:solidFill>
                  <a:srgbClr val="00B050"/>
                </a:solidFill>
              </a:rPr>
              <a:t>the calculation engine was written in F#</a:t>
            </a:r>
            <a:r>
              <a:rPr lang="en-GB" sz="2800" dirty="0"/>
              <a:t>. </a:t>
            </a:r>
          </a:p>
          <a:p>
            <a:pPr marL="177780" indent="-177780">
              <a:buNone/>
            </a:pPr>
            <a:endParaRPr lang="en-GB" sz="2800" dirty="0"/>
          </a:p>
          <a:p>
            <a:pPr marL="177780" indent="-177780">
              <a:buNone/>
            </a:pPr>
            <a:r>
              <a:rPr lang="en-GB" sz="2800" dirty="0"/>
              <a:t>The use of F# to </a:t>
            </a:r>
            <a:r>
              <a:rPr lang="en-GB" sz="2800" b="1" dirty="0">
                <a:solidFill>
                  <a:srgbClr val="00B050"/>
                </a:solidFill>
              </a:rPr>
              <a:t>address the complexity at the heart of this application</a:t>
            </a:r>
            <a:r>
              <a:rPr lang="en-GB" sz="2800" b="1" dirty="0">
                <a:solidFill>
                  <a:srgbClr val="FFFF00"/>
                </a:solidFill>
              </a:rPr>
              <a:t> </a:t>
            </a:r>
            <a:r>
              <a:rPr lang="en-GB" sz="2800" dirty="0"/>
              <a:t>clearly demonstrates a sweet spot for the language within enterprise software, namely </a:t>
            </a:r>
            <a:r>
              <a:rPr lang="en-GB" sz="2800" b="1" dirty="0">
                <a:solidFill>
                  <a:srgbClr val="00B050"/>
                </a:solidFill>
              </a:rPr>
              <a:t>algorithmically complex analysis of large data sets</a:t>
            </a:r>
            <a:r>
              <a:rPr lang="en-GB" sz="2800" dirty="0"/>
              <a:t>. </a:t>
            </a:r>
          </a:p>
          <a:p>
            <a:pPr marL="177780" indent="-177780">
              <a:buNone/>
            </a:pPr>
            <a:endParaRPr lang="en-GB" sz="2800" dirty="0"/>
          </a:p>
          <a:p>
            <a:pPr marL="177780" indent="-177780" algn="r">
              <a:buNone/>
            </a:pPr>
            <a:r>
              <a:rPr lang="en-GB" sz="2800" dirty="0"/>
              <a:t>Simon Cousins (power </a:t>
            </a:r>
            <a:r>
              <a:rPr lang="en-GB" sz="2800" dirty="0" smtClean="0"/>
              <a:t>company)</a:t>
            </a:r>
          </a:p>
          <a:p>
            <a:pPr marL="177780" indent="-177780" algn="r">
              <a:buNone/>
            </a:pPr>
            <a:r>
              <a:rPr lang="en-GB" sz="2800" dirty="0" smtClean="0">
                <a:hlinkClick r:id="rId2"/>
              </a:rPr>
              <a:t>fsharp.org/testimonials</a:t>
            </a:r>
            <a:r>
              <a:rPr lang="en-GB" sz="2800" dirty="0" smtClean="0"/>
              <a:t> </a:t>
            </a:r>
            <a:endParaRPr lang="en-GB" sz="2800" dirty="0"/>
          </a:p>
        </p:txBody>
      </p:sp>
    </p:spTree>
    <p:extLst>
      <p:ext uri="{BB962C8B-B14F-4D97-AF65-F5344CB8AC3E}">
        <p14:creationId xmlns:p14="http://schemas.microsoft.com/office/powerpoint/2010/main" val="30284581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389436" y="1447802"/>
            <a:ext cx="8363938" cy="5121402"/>
          </a:xfrm>
        </p:spPr>
        <p:txBody>
          <a:bodyPr/>
          <a:lstStyle/>
          <a:p>
            <a:pPr marL="0" indent="0">
              <a:buNone/>
            </a:pPr>
            <a:r>
              <a:rPr lang="en-GB" sz="2800" dirty="0"/>
              <a:t>At </a:t>
            </a:r>
            <a:r>
              <a:rPr lang="en-GB" sz="2800" dirty="0" err="1"/>
              <a:t>Kaggle</a:t>
            </a:r>
            <a:r>
              <a:rPr lang="en-GB" sz="2800" dirty="0"/>
              <a:t> we initially chose F# for our </a:t>
            </a:r>
            <a:r>
              <a:rPr lang="en-GB" sz="2800" b="1" dirty="0">
                <a:solidFill>
                  <a:srgbClr val="00B050"/>
                </a:solidFill>
              </a:rPr>
              <a:t>core data analysis algorithms </a:t>
            </a:r>
            <a:r>
              <a:rPr lang="en-GB" sz="2800" dirty="0"/>
              <a:t>because of its </a:t>
            </a:r>
            <a:r>
              <a:rPr lang="en-GB" sz="2800" b="1" dirty="0">
                <a:solidFill>
                  <a:srgbClr val="00B050"/>
                </a:solidFill>
              </a:rPr>
              <a:t>expressiveness</a:t>
            </a:r>
            <a:r>
              <a:rPr lang="en-GB" sz="2800" dirty="0"/>
              <a:t>. </a:t>
            </a:r>
            <a:endParaRPr lang="en-GB" sz="2800" dirty="0"/>
          </a:p>
          <a:p>
            <a:pPr marL="0" indent="0">
              <a:buNone/>
            </a:pPr>
            <a:endParaRPr lang="en-GB" sz="1600" dirty="0"/>
          </a:p>
          <a:p>
            <a:pPr marL="0" indent="0">
              <a:buNone/>
            </a:pPr>
            <a:r>
              <a:rPr lang="en-GB" sz="2800" dirty="0" smtClean="0"/>
              <a:t>We are moving </a:t>
            </a:r>
            <a:r>
              <a:rPr lang="en-GB" sz="2800" dirty="0"/>
              <a:t>more and more of our </a:t>
            </a:r>
            <a:r>
              <a:rPr lang="en-GB" sz="2800" dirty="0" smtClean="0"/>
              <a:t>application into </a:t>
            </a:r>
            <a:r>
              <a:rPr lang="en-GB" sz="2800" dirty="0"/>
              <a:t>F#. </a:t>
            </a:r>
            <a:endParaRPr lang="en-GB" sz="2800" dirty="0"/>
          </a:p>
          <a:p>
            <a:pPr marL="0" indent="0">
              <a:buNone/>
            </a:pPr>
            <a:endParaRPr lang="en-GB" sz="1600" dirty="0"/>
          </a:p>
          <a:p>
            <a:pPr marL="0" indent="0">
              <a:buNone/>
            </a:pPr>
            <a:r>
              <a:rPr lang="en-GB" sz="2800" dirty="0"/>
              <a:t>The </a:t>
            </a:r>
            <a:r>
              <a:rPr lang="en-GB" sz="2800" dirty="0"/>
              <a:t>F# code is </a:t>
            </a:r>
            <a:r>
              <a:rPr lang="en-GB" sz="2800" dirty="0"/>
              <a:t>shorter</a:t>
            </a:r>
            <a:r>
              <a:rPr lang="en-GB" sz="2800" dirty="0"/>
              <a:t>, easier to read, easier to refactor, </a:t>
            </a:r>
            <a:r>
              <a:rPr lang="en-GB" sz="2800" dirty="0" smtClean="0"/>
              <a:t>and contains </a:t>
            </a:r>
            <a:r>
              <a:rPr lang="en-GB" sz="2800" b="1" dirty="0">
                <a:solidFill>
                  <a:srgbClr val="00B050"/>
                </a:solidFill>
              </a:rPr>
              <a:t>far fewer bugs</a:t>
            </a:r>
            <a:r>
              <a:rPr lang="en-GB" sz="2800" dirty="0"/>
              <a:t>.</a:t>
            </a:r>
          </a:p>
          <a:p>
            <a:pPr marL="0" indent="0">
              <a:buNone/>
            </a:pPr>
            <a:endParaRPr lang="en-GB" sz="1600" dirty="0"/>
          </a:p>
          <a:p>
            <a:pPr marL="0" indent="0">
              <a:buNone/>
            </a:pPr>
            <a:r>
              <a:rPr lang="en-GB" sz="2800" b="1" dirty="0" smtClean="0">
                <a:solidFill>
                  <a:srgbClr val="00B050"/>
                </a:solidFill>
              </a:rPr>
              <a:t>As </a:t>
            </a:r>
            <a:r>
              <a:rPr lang="en-GB" sz="2800" b="1" dirty="0">
                <a:solidFill>
                  <a:srgbClr val="00B050"/>
                </a:solidFill>
              </a:rPr>
              <a:t>our codebase gets larger, we become more productive</a:t>
            </a:r>
            <a:r>
              <a:rPr lang="en-GB" sz="2800" dirty="0" smtClean="0">
                <a:solidFill>
                  <a:srgbClr val="00B050"/>
                </a:solidFill>
              </a:rPr>
              <a:t>.</a:t>
            </a:r>
          </a:p>
          <a:p>
            <a:pPr marL="0" indent="0">
              <a:buNone/>
            </a:pPr>
            <a:endParaRPr lang="en-GB" sz="2800" dirty="0">
              <a:solidFill>
                <a:srgbClr val="00B050"/>
              </a:solidFill>
            </a:endParaRPr>
          </a:p>
          <a:p>
            <a:pPr marL="0" indent="0" algn="r">
              <a:buNone/>
            </a:pPr>
            <a:r>
              <a:rPr lang="en-GB" sz="2800" dirty="0">
                <a:hlinkClick r:id="rId2"/>
              </a:rPr>
              <a:t>fsharp.org/testimonials</a:t>
            </a:r>
            <a:r>
              <a:rPr lang="en-GB" sz="2800" dirty="0"/>
              <a:t> </a:t>
            </a:r>
          </a:p>
        </p:txBody>
      </p:sp>
    </p:spTree>
    <p:extLst>
      <p:ext uri="{BB962C8B-B14F-4D97-AF65-F5344CB8AC3E}">
        <p14:creationId xmlns:p14="http://schemas.microsoft.com/office/powerpoint/2010/main" val="477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a:xfrm>
            <a:off x="360861" y="1428765"/>
            <a:ext cx="8363938" cy="3148554"/>
          </a:xfrm>
        </p:spPr>
        <p:txBody>
          <a:bodyPr/>
          <a:lstStyle/>
          <a:p>
            <a:r>
              <a:rPr lang="en-GB" dirty="0" smtClean="0"/>
              <a:t>F# update</a:t>
            </a:r>
          </a:p>
          <a:p>
            <a:endParaRPr lang="en-GB" dirty="0"/>
          </a:p>
          <a:p>
            <a:r>
              <a:rPr lang="en-GB" dirty="0" smtClean="0"/>
              <a:t>F# and Internet-Scale Data Integration</a:t>
            </a:r>
          </a:p>
          <a:p>
            <a:endParaRPr lang="en-GB" dirty="0"/>
          </a:p>
          <a:p>
            <a:r>
              <a:rPr lang="en-GB" dirty="0" smtClean="0"/>
              <a:t>Themes, Meditations, Perspectives on Strongly-Typed Data Integration</a:t>
            </a:r>
          </a:p>
        </p:txBody>
      </p:sp>
    </p:spTree>
    <p:extLst>
      <p:ext uri="{BB962C8B-B14F-4D97-AF65-F5344CB8AC3E}">
        <p14:creationId xmlns:p14="http://schemas.microsoft.com/office/powerpoint/2010/main" val="223686371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Light" pitchFamily="34" charset="0"/>
              </a:rPr>
              <a:t>F</a:t>
            </a:r>
            <a:r>
              <a:rPr lang="en-GB" sz="3600" dirty="0">
                <a:solidFill>
                  <a:schemeClr val="accent4">
                    <a:lumMod val="50000"/>
                  </a:schemeClr>
                </a:solidFill>
                <a:latin typeface="Segoe Light" pitchFamily="34" charset="0"/>
              </a:rPr>
              <a:t># has many </a:t>
            </a:r>
            <a:r>
              <a:rPr lang="en-GB" sz="3600" dirty="0" smtClean="0">
                <a:solidFill>
                  <a:schemeClr val="accent4">
                    <a:lumMod val="50000"/>
                  </a:schemeClr>
                </a:solidFill>
                <a:latin typeface="Segoe Light" pitchFamily="34" charset="0"/>
              </a:rPr>
              <a:t>contributors</a:t>
            </a:r>
            <a:endParaRPr lang="en-GB" sz="3600" dirty="0">
              <a:solidFill>
                <a:schemeClr val="accent4">
                  <a:lumMod val="50000"/>
                </a:schemeClr>
              </a:solidFill>
              <a:latin typeface="Segoe Light"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“Microsoft </a:t>
            </a:r>
          </a:p>
          <a:p>
            <a:pPr algn="ctr"/>
            <a:r>
              <a:rPr lang="en-GB" sz="3400" dirty="0">
                <a:gradFill>
                  <a:gsLst>
                    <a:gs pos="0">
                      <a:schemeClr val="tx1"/>
                    </a:gs>
                    <a:gs pos="86000">
                      <a:schemeClr val="tx1"/>
                    </a:gs>
                  </a:gsLst>
                  <a:lin ang="5400000" scaled="0"/>
                </a:gradFill>
                <a:latin typeface="Segoe Light"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Light" pitchFamily="34" charset="0"/>
              </a:rPr>
              <a:t>Many perspectives</a:t>
            </a:r>
          </a:p>
          <a:p>
            <a:pPr algn="ctr" defTabSz="767675" fontAlgn="base">
              <a:spcBef>
                <a:spcPct val="0"/>
              </a:spcBef>
              <a:spcAft>
                <a:spcPct val="0"/>
              </a:spcAft>
            </a:pPr>
            <a:r>
              <a:rPr lang="en-GB" sz="3000" dirty="0">
                <a:solidFill>
                  <a:schemeClr val="accent4">
                    <a:lumMod val="50000"/>
                  </a:schemeClr>
                </a:solidFill>
                <a:latin typeface="Segoe Light" pitchFamily="34" charset="0"/>
                <a:hlinkClick r:id="rId3"/>
              </a:rPr>
              <a:t>http://fsharp.org</a:t>
            </a:r>
            <a:r>
              <a:rPr lang="en-GB" sz="3000" dirty="0">
                <a:solidFill>
                  <a:schemeClr val="accent4">
                    <a:lumMod val="50000"/>
                  </a:schemeClr>
                </a:solidFill>
                <a:latin typeface="Segoe Light" pitchFamily="34" charset="0"/>
              </a:rPr>
              <a:t> </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42057" y="3784973"/>
            <a:ext cx="3501216" cy="1415772"/>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One perspective</a:t>
            </a:r>
          </a:p>
          <a:p>
            <a:pPr algn="ctr"/>
            <a:r>
              <a:rPr lang="en-GB" sz="3400" dirty="0">
                <a:gradFill>
                  <a:gsLst>
                    <a:gs pos="0">
                      <a:schemeClr val="tx1"/>
                    </a:gs>
                    <a:gs pos="86000">
                      <a:schemeClr val="tx1"/>
                    </a:gs>
                  </a:gsLst>
                  <a:lin ang="5400000" scaled="0"/>
                </a:gradFill>
                <a:latin typeface="Segoe Light" pitchFamily="34" charset="0"/>
              </a:rPr>
              <a:t>(Microsoft’s)</a:t>
            </a:r>
          </a:p>
          <a:p>
            <a:pPr algn="ctr"/>
            <a:r>
              <a:rPr lang="en-GB" sz="2400" dirty="0">
                <a:gradFill>
                  <a:gsLst>
                    <a:gs pos="0">
                      <a:schemeClr val="tx1"/>
                    </a:gs>
                    <a:gs pos="86000">
                      <a:schemeClr val="tx1"/>
                    </a:gs>
                  </a:gsLst>
                  <a:lin ang="5400000" scaled="0"/>
                </a:gradFill>
                <a:latin typeface="Segoe Light" pitchFamily="34" charset="0"/>
              </a:rPr>
              <a:t>http://msdn.microsoft.com </a:t>
            </a: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368054"/>
            <a:ext cx="8095570" cy="1523493"/>
          </a:xfrm>
        </p:spPr>
        <p:txBody>
          <a:bodyPr/>
          <a:lstStyle/>
          <a:p>
            <a:r>
              <a:rPr lang="en-GB" dirty="0" smtClean="0"/>
              <a:t>Learn more</a:t>
            </a:r>
            <a:endParaRPr lang="en-GB" dirty="0"/>
          </a:p>
        </p:txBody>
      </p:sp>
      <p:sp>
        <p:nvSpPr>
          <p:cNvPr id="3" name="Title 1"/>
          <p:cNvSpPr txBox="1">
            <a:spLocks/>
          </p:cNvSpPr>
          <p:nvPr/>
        </p:nvSpPr>
        <p:spPr>
          <a:xfrm>
            <a:off x="628447" y="3432594"/>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p>
          <a:p>
            <a:endParaRPr lang="en-GB" sz="3000" dirty="0"/>
          </a:p>
          <a:p>
            <a:r>
              <a:rPr lang="en-GB" sz="3000" dirty="0" smtClean="0">
                <a:hlinkClick r:id="rId2"/>
              </a:rPr>
              <a:t>fsharp.org</a:t>
            </a:r>
            <a:endParaRPr lang="en-GB" sz="3000" dirty="0" smtClean="0">
              <a:hlinkClick r:id="rId3"/>
            </a:endParaRPr>
          </a:p>
          <a:p>
            <a:r>
              <a:rPr lang="en-GB" sz="3000" dirty="0" smtClean="0">
                <a:hlinkClick r:id="rId3"/>
              </a:rPr>
              <a:t>fsharp.org/math</a:t>
            </a:r>
            <a:r>
              <a:rPr lang="en-GB" sz="3000" dirty="0" smtClean="0"/>
              <a:t> </a:t>
            </a:r>
            <a:endParaRPr lang="en-GB" sz="3000" dirty="0"/>
          </a:p>
          <a:p>
            <a:r>
              <a:rPr lang="en-GB" sz="3000" dirty="0">
                <a:hlinkClick r:id="rId4"/>
              </a:rPr>
              <a:t>fsharp.org/data-science</a:t>
            </a:r>
            <a:r>
              <a:rPr lang="en-GB" sz="3000" dirty="0"/>
              <a:t>    </a:t>
            </a:r>
            <a:endParaRPr lang="en-GB" sz="3000" dirty="0"/>
          </a:p>
          <a:p>
            <a:r>
              <a:rPr lang="en-GB" sz="3000" dirty="0">
                <a:hlinkClick r:id="rId5"/>
              </a:rPr>
              <a:t>fsharp.org/machine-learning</a:t>
            </a:r>
            <a:endParaRPr lang="en-GB" sz="3000" dirty="0"/>
          </a:p>
          <a:p>
            <a:r>
              <a:rPr lang="en-GB" sz="3000" dirty="0">
                <a:hlinkClick r:id="rId6"/>
              </a:rPr>
              <a:t>fsharp.org/cloud</a:t>
            </a:r>
            <a:endParaRPr lang="en-GB" sz="3000" dirty="0"/>
          </a:p>
          <a:p>
            <a:r>
              <a:rPr lang="en-GB" sz="3000" dirty="0">
                <a:hlinkClick r:id="rId7"/>
              </a:rPr>
              <a:t>fsharp.org/data-access</a:t>
            </a:r>
            <a:r>
              <a:rPr lang="en-GB" sz="3000" dirty="0"/>
              <a:t> </a:t>
            </a:r>
          </a:p>
          <a:p>
            <a:r>
              <a:rPr lang="en-GB" sz="3000" dirty="0" smtClean="0">
                <a:hlinkClick r:id="rId8"/>
              </a:rPr>
              <a:t>fsharp.org/testimonials</a:t>
            </a:r>
            <a:endParaRPr lang="en-GB" sz="3000" dirty="0"/>
          </a:p>
          <a:p>
            <a:endParaRPr lang="en-GB" sz="3000" dirty="0"/>
          </a:p>
          <a:p>
            <a:endParaRPr lang="en-GB" sz="3000" dirty="0"/>
          </a:p>
          <a:p>
            <a:r>
              <a:rPr lang="en-GB" sz="3000" dirty="0"/>
              <a:t>   </a:t>
            </a:r>
            <a:endParaRPr lang="en-GB" sz="3000" dirty="0"/>
          </a:p>
          <a:p>
            <a:r>
              <a:rPr lang="en-GB" sz="3000" dirty="0"/>
              <a:t> </a:t>
            </a:r>
          </a:p>
        </p:txBody>
      </p:sp>
    </p:spTree>
    <p:extLst>
      <p:ext uri="{BB962C8B-B14F-4D97-AF65-F5344CB8AC3E}">
        <p14:creationId xmlns:p14="http://schemas.microsoft.com/office/powerpoint/2010/main" val="105435274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t>Demo: 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2800" dirty="0" smtClean="0"/>
              <a:t>40M entities, 1Billion facts, 24,000 types, 65,000 properties</a:t>
            </a:r>
            <a:endParaRPr lang="en-GB" sz="2800" b="1" dirty="0"/>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a:t>
            </a:r>
            <a:r>
              <a:rPr lang="en-GB" dirty="0" err="1" smtClean="0"/>
              <a:t>WorldBank</a:t>
            </a:r>
            <a:endParaRPr lang="en-GB" dirty="0"/>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a:latin typeface="Candara" pitchFamily="34" charset="0"/>
              </a:rPr>
              <a:t>“Just like a library”</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3600" dirty="0">
                <a:latin typeface="Candara" pitchFamily="34" charset="0"/>
              </a:rPr>
              <a:t>“</a:t>
            </a:r>
            <a:r>
              <a:rPr lang="en-GB" sz="2800" dirty="0">
                <a:latin typeface="Candara" pitchFamily="34" charset="0"/>
              </a:rPr>
              <a:t>A design-time component that computes a space of types and </a:t>
            </a:r>
            <a:r>
              <a:rPr lang="en-GB" sz="2800" dirty="0" smtClean="0">
                <a:latin typeface="Candara" pitchFamily="34" charset="0"/>
              </a:rPr>
              <a:t>methods on-demand…”</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“An adaptor between data/services and the .NET type system…”</a:t>
            </a:r>
            <a:br>
              <a:rPr lang="en-GB" sz="2800" dirty="0">
                <a:latin typeface="Candara" pitchFamily="34" charset="0"/>
              </a:rPr>
            </a:br>
            <a:r>
              <a:rPr lang="en-GB" sz="2800" dirty="0">
                <a:latin typeface="Candara" pitchFamily="34" charset="0"/>
              </a:rPr>
              <a:t/>
            </a:r>
            <a:br>
              <a:rPr lang="en-GB" sz="2800" dirty="0">
                <a:latin typeface="Candara" pitchFamily="34" charset="0"/>
              </a:rPr>
            </a:br>
            <a:r>
              <a:rPr lang="en-GB" sz="2800" dirty="0">
                <a:latin typeface="Candara" pitchFamily="34" charset="0"/>
              </a:rPr>
              <a:t>“On-demand</a:t>
            </a:r>
            <a:r>
              <a:rPr lang="en-GB" sz="2800" dirty="0">
                <a:latin typeface="Candara" pitchFamily="34" charset="0"/>
              </a:rPr>
              <a:t>, </a:t>
            </a:r>
            <a:r>
              <a:rPr lang="en-GB" sz="2800" dirty="0" smtClean="0">
                <a:latin typeface="Candara" pitchFamily="34" charset="0"/>
              </a:rPr>
              <a:t>scalable compile-time provision of type/module definitions…”</a:t>
            </a:r>
            <a:r>
              <a:rPr lang="en-GB" sz="2800" dirty="0">
                <a:latin typeface="Candara" pitchFamily="34" charset="0"/>
              </a:rPr>
              <a:t/>
            </a:r>
            <a:br>
              <a:rPr lang="en-GB" sz="2800" dirty="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55893"/>
          </a:xfrm>
        </p:spPr>
        <p:txBody>
          <a:bodyPr/>
          <a:lstStyle/>
          <a:p>
            <a:r>
              <a:rPr lang="en-GB" dirty="0" smtClean="0"/>
              <a:t>Theme #1</a:t>
            </a:r>
            <a:br>
              <a:rPr lang="en-GB" dirty="0" smtClean="0"/>
            </a:br>
            <a:r>
              <a:rPr lang="en-GB" dirty="0"/>
              <a:t/>
            </a:r>
            <a:br>
              <a:rPr lang="en-GB" dirty="0"/>
            </a:br>
            <a:r>
              <a:rPr lang="en-GB" sz="4400" dirty="0" smtClean="0"/>
              <a:t>On-Demand Types = Internet Scalable</a:t>
            </a:r>
            <a:endParaRPr lang="en-GB" sz="4400" dirty="0"/>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t>On-Demand Type Provision</a:t>
            </a:r>
            <a:endParaRPr lang="en-GB" dirty="0"/>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Consolas" pitchFamily="49" charset="0"/>
                <a:cs typeface="Consolas" pitchFamily="49" charset="0"/>
              </a:rPr>
              <a:t>		let data = </a:t>
            </a:r>
            <a:r>
              <a:rPr lang="en-GB" sz="2000" b="1" dirty="0" err="1" smtClean="0">
                <a:solidFill>
                  <a:srgbClr val="002060"/>
                </a:solidFill>
                <a:latin typeface="Consolas" pitchFamily="49" charset="0"/>
                <a:cs typeface="Consolas" pitchFamily="49" charset="0"/>
              </a:rPr>
              <a:t>Freebase.GetDataContext</a:t>
            </a:r>
            <a:r>
              <a:rPr lang="en-GB" sz="2000" b="1" dirty="0">
                <a:solidFill>
                  <a:srgbClr val="002060"/>
                </a:solidFill>
                <a:latin typeface="Consolas" pitchFamily="49" charset="0"/>
                <a:cs typeface="Consolas" pitchFamily="49" charset="0"/>
              </a:rPr>
              <a:t>()</a:t>
            </a:r>
            <a:endParaRPr lang="en-GB" sz="2000" b="1" dirty="0" smtClean="0">
              <a:solidFill>
                <a:srgbClr val="002060"/>
              </a:solidFill>
              <a:latin typeface="Consolas" pitchFamily="49" charset="0"/>
              <a:cs typeface="Consolas" pitchFamily="49" charset="0"/>
            </a:endParaRPr>
          </a:p>
          <a:p>
            <a:pPr marL="514350" indent="-514350">
              <a:buFont typeface="+mj-lt"/>
              <a:buAutoNum type="arabicPeriod"/>
            </a:pPr>
            <a:endParaRPr lang="en-GB" sz="1050" dirty="0" smtClean="0"/>
          </a:p>
          <a:p>
            <a:pPr marL="0" indent="0">
              <a:buNone/>
            </a:pPr>
            <a:r>
              <a:rPr lang="en-GB" sz="2400" dirty="0" smtClean="0"/>
              <a:t>1. Compiler/IDE requests </a:t>
            </a:r>
            <a:r>
              <a:rPr lang="en-GB" sz="2400" dirty="0"/>
              <a:t>metadata for </a:t>
            </a:r>
            <a:r>
              <a:rPr lang="en-GB" sz="2400" dirty="0" smtClean="0"/>
              <a:t>symbol </a:t>
            </a:r>
            <a:r>
              <a:rPr lang="en-GB" sz="1800" dirty="0" err="1" smtClean="0">
                <a:latin typeface="Consolas" pitchFamily="49" charset="0"/>
                <a:cs typeface="Consolas" pitchFamily="49" charset="0"/>
              </a:rPr>
              <a:t>GetDataContext</a:t>
            </a:r>
            <a:endParaRPr lang="en-GB" sz="2400" dirty="0" smtClean="0"/>
          </a:p>
          <a:p>
            <a:pPr marL="917696" lvl="1" indent="-514350">
              <a:buFont typeface="Wingdings" pitchFamily="2" charset="2"/>
              <a:buChar char="ü"/>
            </a:pPr>
            <a:r>
              <a:rPr lang="en-GB" sz="2000" dirty="0" smtClean="0"/>
              <a:t>Provider reports return type of </a:t>
            </a:r>
            <a:r>
              <a:rPr lang="en-GB" sz="1800" dirty="0" err="1" smtClean="0">
                <a:latin typeface="Consolas" pitchFamily="49" charset="0"/>
                <a:cs typeface="Consolas" pitchFamily="49" charset="0"/>
              </a:rPr>
              <a:t>FreebaseDataContext</a:t>
            </a:r>
            <a:endParaRPr lang="en-GB" sz="2000" dirty="0" smtClean="0"/>
          </a:p>
          <a:p>
            <a:pPr marL="0" indent="0">
              <a:buNone/>
            </a:pPr>
            <a:endParaRPr lang="en-GB" sz="2400" dirty="0"/>
          </a:p>
          <a:p>
            <a:pPr marL="0" lvl="0" indent="0">
              <a:buNone/>
            </a:pPr>
            <a:r>
              <a:rPr lang="en-GB" sz="2000" b="1" dirty="0" smtClean="0">
                <a:solidFill>
                  <a:srgbClr val="002060"/>
                </a:solidFill>
                <a:latin typeface="Consolas" pitchFamily="49" charset="0"/>
                <a:cs typeface="Consolas" pitchFamily="49" charset="0"/>
              </a:rPr>
              <a:t>		data.</a:t>
            </a:r>
            <a:endParaRPr lang="en-GB" sz="2000" b="1" dirty="0">
              <a:solidFill>
                <a:srgbClr val="002060"/>
              </a:solidFill>
              <a:latin typeface="Consolas" pitchFamily="49" charset="0"/>
              <a:cs typeface="Consolas" pitchFamily="49" charset="0"/>
            </a:endParaRPr>
          </a:p>
          <a:p>
            <a:pPr marL="514350" indent="-514350">
              <a:buFont typeface="+mj-lt"/>
              <a:buAutoNum type="arabicPeriod"/>
            </a:pPr>
            <a:endParaRPr lang="en-GB" sz="2400" dirty="0" smtClean="0"/>
          </a:p>
          <a:p>
            <a:pPr marL="0" indent="0">
              <a:buNone/>
            </a:pPr>
            <a:r>
              <a:rPr lang="en-GB" sz="2400" dirty="0" smtClean="0"/>
              <a:t>2. Compiler/IDE requests contents of type </a:t>
            </a:r>
            <a:r>
              <a:rPr lang="en-GB" sz="1800" dirty="0" err="1" smtClean="0">
                <a:gradFill>
                  <a:gsLst>
                    <a:gs pos="0">
                      <a:prstClr val="black"/>
                    </a:gs>
                    <a:gs pos="86000">
                      <a:prstClr val="black"/>
                    </a:gs>
                  </a:gsLst>
                  <a:lin ang="5400000" scaled="0"/>
                </a:gradFill>
                <a:latin typeface="Consolas" pitchFamily="49" charset="0"/>
                <a:cs typeface="Consolas" pitchFamily="49" charset="0"/>
              </a:rPr>
              <a:t>FreebaseDataContext</a:t>
            </a:r>
            <a:endParaRPr lang="en-GB" sz="2400" dirty="0" smtClean="0"/>
          </a:p>
          <a:p>
            <a:pPr marL="917696" lvl="1" indent="-514350">
              <a:buFont typeface="Wingdings" pitchFamily="2" charset="2"/>
              <a:buChar char="ü"/>
            </a:pPr>
            <a:r>
              <a:rPr lang="en-GB" sz="2000" dirty="0">
                <a:gradFill>
                  <a:gsLst>
                    <a:gs pos="0">
                      <a:prstClr val="black"/>
                    </a:gs>
                    <a:gs pos="86000">
                      <a:prstClr val="black"/>
                    </a:gs>
                  </a:gsLst>
                  <a:lin ang="5400000" scaled="0"/>
                </a:gradFill>
              </a:rPr>
              <a:t>Provider </a:t>
            </a:r>
            <a:r>
              <a:rPr lang="en-GB" sz="2000" dirty="0" smtClean="0">
                <a:gradFill>
                  <a:gsLst>
                    <a:gs pos="0">
                      <a:prstClr val="black"/>
                    </a:gs>
                    <a:gs pos="86000">
                      <a:prstClr val="black"/>
                    </a:gs>
                  </a:gsLst>
                  <a:lin ang="5400000" scaled="0"/>
                </a:gradFill>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rPr>
              <a:t>Provider reports top-level domains of Freebase as properties of the type</a:t>
            </a:r>
          </a:p>
          <a:p>
            <a:pPr marL="514350" indent="-514350">
              <a:buFont typeface="+mj-lt"/>
              <a:buAutoNum type="arabicPeriod"/>
            </a:pPr>
            <a:endParaRPr lang="en-GB" sz="2400" dirty="0" smtClean="0"/>
          </a:p>
          <a:p>
            <a:pPr marL="0" lvl="0" indent="0">
              <a:buNone/>
            </a:pPr>
            <a:r>
              <a:rPr lang="en-GB" sz="1800" b="1" dirty="0" smtClean="0">
                <a:solidFill>
                  <a:srgbClr val="002060"/>
                </a:solidFill>
                <a:latin typeface="Consolas" pitchFamily="49" charset="0"/>
                <a:cs typeface="Consolas" pitchFamily="49" charset="0"/>
              </a:rPr>
              <a:t>		</a:t>
            </a:r>
            <a:r>
              <a:rPr lang="en-GB" sz="2000" b="1" dirty="0" err="1" smtClean="0">
                <a:solidFill>
                  <a:srgbClr val="002060"/>
                </a:solidFill>
                <a:latin typeface="Consolas" pitchFamily="49" charset="0"/>
                <a:cs typeface="Consolas" pitchFamily="49" charset="0"/>
              </a:rPr>
              <a:t>data.Society</a:t>
            </a:r>
            <a:endParaRPr lang="en-GB" sz="2000" b="1" dirty="0">
              <a:solidFill>
                <a:srgbClr val="002060"/>
              </a:solidFill>
              <a:latin typeface="Consolas" pitchFamily="49"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endParaRPr>
          </a:p>
          <a:p>
            <a:pPr marL="0" indent="0">
              <a:buNone/>
            </a:pPr>
            <a:r>
              <a:rPr lang="en-GB" sz="2400" dirty="0" smtClean="0"/>
              <a:t>3. </a:t>
            </a:r>
            <a:r>
              <a:rPr lang="en-GB" sz="2400" dirty="0"/>
              <a:t>Compiler/IDE requests metadata for symbol </a:t>
            </a:r>
            <a:r>
              <a:rPr lang="en-GB" sz="1800" dirty="0" smtClean="0">
                <a:latin typeface="Consolas" pitchFamily="49" charset="0"/>
                <a:cs typeface="Consolas" pitchFamily="49" charset="0"/>
              </a:rPr>
              <a:t>Society</a:t>
            </a:r>
          </a:p>
          <a:p>
            <a:pPr marL="0" indent="0">
              <a:buNone/>
            </a:pPr>
            <a:r>
              <a:rPr lang="en-GB" sz="1800" dirty="0" smtClean="0">
                <a:latin typeface="Consolas" pitchFamily="49" charset="0"/>
                <a:cs typeface="Consolas" pitchFamily="49" charset="0"/>
              </a:rPr>
              <a:t>...</a:t>
            </a:r>
            <a:endParaRPr lang="en-GB" sz="2400" dirty="0" smtClean="0"/>
          </a:p>
          <a:p>
            <a:endParaRPr lang="en-GB" sz="2400" dirty="0"/>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246495"/>
          </a:xfrm>
        </p:spPr>
        <p:txBody>
          <a:bodyPr/>
          <a:lstStyle/>
          <a:p>
            <a:pPr algn="ctr"/>
            <a:r>
              <a:rPr lang="en-GB" dirty="0" smtClean="0"/>
              <a:t>Proposition 1</a:t>
            </a:r>
            <a:br>
              <a:rPr lang="en-GB" dirty="0" smtClean="0"/>
            </a:br>
            <a:r>
              <a:rPr lang="en-GB" dirty="0" smtClean="0"/>
              <a:t>The world is information-rich</a:t>
            </a:r>
            <a:endParaRPr lang="en-GB" dirty="0"/>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Candara" pitchFamily="34" charset="0"/>
              </a:rPr>
              <a:t>Note: Language still contains no data</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Open architecture</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
            </a:r>
            <a:br>
              <a:rPr lang="en-GB" sz="3600" dirty="0">
                <a:latin typeface="Candara" pitchFamily="34" charset="0"/>
              </a:rPr>
            </a:br>
            <a:r>
              <a:rPr lang="en-GB" sz="3600" dirty="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633187" cy="276999"/>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33</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t>The Information Revolution</a:t>
            </a:r>
            <a:endParaRPr lang="en-GB" dirty="0"/>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05" y="1593875"/>
            <a:ext cx="7344816" cy="461642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167763152"/>
              </p:ext>
            </p:extLst>
          </p:nvPr>
        </p:nvGraphicFramePr>
        <p:xfrm>
          <a:off x="2637614" y="1221904"/>
          <a:ext cx="5472608" cy="4395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442467"/>
            <a:ext cx="8440190" cy="4235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42</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43</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44</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257453" y="1828799"/>
            <a:ext cx="8657203" cy="2579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15/05/2013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45</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427997"/>
            <a:ext cx="8509493" cy="371720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20651" y="2462935"/>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Models</a:t>
            </a:r>
            <a:r>
              <a:rPr lang="en-GB" b="1" dirty="0" smtClean="0">
                <a:solidFill>
                  <a:schemeClr val="bg1"/>
                </a:solidFill>
                <a:latin typeface="Consolas" pitchFamily="49" charset="0"/>
                <a:cs typeface="Consolas" pitchFamily="49" charset="0"/>
              </a:rPr>
              <a:t>``</a:t>
            </a:r>
            <a:endParaRPr lang="en-GB" b="1" dirty="0">
              <a:solidFill>
                <a:schemeClr val="bg1"/>
              </a:solidFill>
              <a:latin typeface="Consolas" pitchFamily="49" charset="0"/>
              <a:cs typeface="Consolas" pitchFamily="49" charset="0"/>
            </a:endParaRPr>
          </a:p>
        </p:txBody>
      </p:sp>
      <p:sp>
        <p:nvSpPr>
          <p:cNvPr id="11" name="Folded Corner 10"/>
          <p:cNvSpPr/>
          <p:nvPr/>
        </p:nvSpPr>
        <p:spPr>
          <a:xfrm>
            <a:off x="120650" y="4026440"/>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Consolas" pitchFamily="49" charset="0"/>
                <a:cs typeface="Consolas" pitchFamily="49" charset="0"/>
              </a:rPr>
              <a:t>data.Automotive</a:t>
            </a:r>
            <a:r>
              <a:rPr lang="en-GB" b="1" dirty="0" err="1">
                <a:solidFill>
                  <a:schemeClr val="bg1"/>
                </a:solidFill>
                <a:latin typeface="Consolas" pitchFamily="49" charset="0"/>
                <a:cs typeface="Consolas" pitchFamily="49" charset="0"/>
              </a:rPr>
              <a:t>.``Automobile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a:t>
            </a:r>
            <a:r>
              <a:rPr lang="en-GB" b="1" dirty="0" err="1" smtClean="0">
                <a:solidFill>
                  <a:schemeClr val="bg1"/>
                </a:solidFill>
                <a:latin typeface="Consolas" pitchFamily="49" charset="0"/>
                <a:cs typeface="Consolas" pitchFamily="49" charset="0"/>
              </a:rPr>
              <a:t>.``Porsche</a:t>
            </a:r>
            <a:r>
              <a:rPr lang="en-GB" b="1" dirty="0" smtClean="0">
                <a:solidFill>
                  <a:schemeClr val="bg1"/>
                </a:solidFill>
                <a:latin typeface="Consolas" pitchFamily="49" charset="0"/>
                <a:cs typeface="Consolas" pitchFamily="49" charset="0"/>
              </a:rPr>
              <a:t> 911``</a:t>
            </a:r>
            <a:endParaRPr lang="en-GB" b="1" dirty="0">
              <a:solidFill>
                <a:schemeClr val="bg1"/>
              </a:solidFill>
              <a:latin typeface="Consolas" pitchFamily="49"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endParaRPr lang="en-GB" sz="24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Candara" pitchFamily="34" charset="0"/>
              </a:rPr>
              <a:t>Theme </a:t>
            </a:r>
            <a:r>
              <a:rPr lang="en-GB" sz="4000" dirty="0" smtClean="0">
                <a:latin typeface="Candara" pitchFamily="34" charset="0"/>
              </a:rPr>
              <a:t>#4</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Programming Type Systems v.</a:t>
            </a:r>
            <a:r>
              <a:rPr lang="en-GB" sz="4000" dirty="0">
                <a:latin typeface="Candara" pitchFamily="34" charset="0"/>
                <a:sym typeface="Wingdings" pitchFamily="2" charset="2"/>
              </a:rPr>
              <a:t>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Metadata</a:t>
            </a:r>
            <a:br>
              <a:rPr lang="en-GB" sz="4000" dirty="0">
                <a:latin typeface="Candara" pitchFamily="34" charset="0"/>
                <a:sym typeface="Wingdings" pitchFamily="2" charset="2"/>
              </a:rPr>
            </a:br>
            <a:r>
              <a:rPr lang="en-GB" sz="4000" dirty="0">
                <a:latin typeface="Candara" pitchFamily="34" charset="0"/>
                <a:sym typeface="Wingdings" pitchFamily="2" charset="2"/>
              </a:rPr>
              <a:t>Synergy or Conflict?</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Candara"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a:t>
            </a:r>
            <a:r>
              <a:rPr lang="en-GB" sz="2400" dirty="0">
                <a:latin typeface="Segoe UI" pitchFamily="34" charset="0"/>
                <a:ea typeface="Segoe UI" pitchFamily="34" charset="0"/>
                <a:cs typeface="Segoe UI" pitchFamily="34" charset="0"/>
              </a:rPr>
              <a:t>metadata </a:t>
            </a:r>
            <a:r>
              <a:rPr lang="en-GB" sz="2400" dirty="0">
                <a:latin typeface="Segoe UI" pitchFamily="34" charset="0"/>
                <a:ea typeface="Segoe UI" pitchFamily="34" charset="0"/>
                <a:cs typeface="Segoe UI" pitchFamily="34" charset="0"/>
              </a:rPr>
              <a:t>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2</a:t>
            </a:r>
            <a:br>
              <a:rPr lang="en-GB" dirty="0" smtClean="0"/>
            </a:br>
            <a:r>
              <a:rPr lang="en-GB" dirty="0" smtClean="0"/>
              <a:t>Modern programming is intensely</a:t>
            </a:r>
            <a:br>
              <a:rPr lang="en-GB" dirty="0" smtClean="0"/>
            </a:br>
            <a:r>
              <a:rPr lang="en-GB" dirty="0" smtClean="0"/>
              <a:t>information-rich</a:t>
            </a:r>
            <a:endParaRPr lang="en-GB" dirty="0"/>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#5</a:t>
            </a:r>
            <a:br>
              <a:rPr lang="en-GB" dirty="0" smtClean="0"/>
            </a:br>
            <a:r>
              <a:rPr lang="en-GB" dirty="0"/>
              <a:t/>
            </a:r>
            <a:br>
              <a:rPr lang="en-GB" dirty="0"/>
            </a:br>
            <a:r>
              <a:rPr lang="en-GB" dirty="0" smtClean="0"/>
              <a:t>Type Systems Encounter Reality</a:t>
            </a:r>
            <a:endParaRPr lang="en-GB" dirty="0"/>
          </a:p>
        </p:txBody>
      </p:sp>
    </p:spTree>
    <p:extLst>
      <p:ext uri="{BB962C8B-B14F-4D97-AF65-F5344CB8AC3E}">
        <p14:creationId xmlns:p14="http://schemas.microsoft.com/office/powerpoint/2010/main" val="90176663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a:t>
            </a:r>
            <a:r>
              <a:rPr lang="en-GB" dirty="0" smtClean="0"/>
              <a:t>is different…</a:t>
            </a:r>
            <a:endParaRPr lang="en-GB" dirty="0"/>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Candara" pitchFamily="34" charset="0"/>
              </a:rPr>
              <a:t>“</a:t>
            </a:r>
            <a:r>
              <a:rPr lang="en-GB" sz="2400" i="1" dirty="0">
                <a:latin typeface="Candara" pitchFamily="34" charset="0"/>
              </a:rPr>
              <a:t>The idea of </a:t>
            </a:r>
            <a:r>
              <a:rPr lang="en-GB" sz="2400" b="1" i="1" dirty="0">
                <a:solidFill>
                  <a:srgbClr val="00B050"/>
                </a:solidFill>
                <a:latin typeface="Candara" pitchFamily="34" charset="0"/>
              </a:rPr>
              <a:t>integrating internet-scale information services </a:t>
            </a:r>
            <a:r>
              <a:rPr lang="en-GB" sz="2400" i="1" dirty="0">
                <a:solidFill>
                  <a:schemeClr val="tx1"/>
                </a:solidFill>
                <a:latin typeface="Candara" pitchFamily="34" charset="0"/>
              </a:rPr>
              <a:t>directly into the program's variable and type space </a:t>
            </a:r>
            <a:r>
              <a:rPr lang="en-GB" sz="2400" i="1" dirty="0" smtClean="0">
                <a:solidFill>
                  <a:schemeClr val="tx1"/>
                </a:solidFill>
                <a:latin typeface="Candara" pitchFamily="34" charset="0"/>
              </a:rPr>
              <a:t>is </a:t>
            </a:r>
            <a:r>
              <a:rPr lang="en-GB" sz="2400" b="1" i="1" dirty="0">
                <a:solidFill>
                  <a:srgbClr val="00B050"/>
                </a:solidFill>
                <a:latin typeface="Candara" pitchFamily="34" charset="0"/>
              </a:rPr>
              <a:t>probably</a:t>
            </a:r>
            <a:r>
              <a:rPr lang="en-GB" sz="2400" i="1" dirty="0">
                <a:solidFill>
                  <a:srgbClr val="00B050"/>
                </a:solidFill>
                <a:latin typeface="Candara" pitchFamily="34" charset="0"/>
              </a:rPr>
              <a:t> </a:t>
            </a:r>
            <a:r>
              <a:rPr lang="en-GB" sz="2400" b="1" i="1" dirty="0">
                <a:solidFill>
                  <a:srgbClr val="00B050"/>
                </a:solidFill>
                <a:latin typeface="Candara" pitchFamily="34" charset="0"/>
              </a:rPr>
              <a:t>the most innovative programming language idea </a:t>
            </a:r>
            <a:r>
              <a:rPr lang="en-GB" sz="2400" i="1" dirty="0" smtClean="0">
                <a:solidFill>
                  <a:schemeClr val="tx1"/>
                </a:solidFill>
                <a:latin typeface="Candara" pitchFamily="34" charset="0"/>
              </a:rPr>
              <a:t>I’ve </a:t>
            </a:r>
            <a:r>
              <a:rPr lang="en-GB" sz="2400" i="1" dirty="0">
                <a:solidFill>
                  <a:schemeClr val="tx1"/>
                </a:solidFill>
                <a:latin typeface="Candara" pitchFamily="34" charset="0"/>
              </a:rPr>
              <a:t>heard of in a </a:t>
            </a:r>
            <a:r>
              <a:rPr lang="en-GB" sz="2400" i="1" dirty="0" smtClean="0">
                <a:solidFill>
                  <a:schemeClr val="tx1"/>
                </a:solidFill>
                <a:latin typeface="Candara" pitchFamily="34" charset="0"/>
              </a:rPr>
              <a:t>decade</a:t>
            </a:r>
            <a:r>
              <a:rPr lang="en-GB" sz="2400" i="1" dirty="0">
                <a:latin typeface="Candara" pitchFamily="34" charset="0"/>
              </a:rPr>
              <a:t>”  </a:t>
            </a:r>
            <a:r>
              <a:rPr lang="en-GB" sz="2400" i="1" dirty="0" smtClean="0">
                <a:latin typeface="Candara" pitchFamily="34" charset="0"/>
              </a:rPr>
              <a:t>(</a:t>
            </a:r>
            <a:r>
              <a:rPr lang="en-GB" sz="2400" dirty="0">
                <a:latin typeface="Candara" pitchFamily="34" charset="0"/>
              </a:rPr>
              <a:t>Jim </a:t>
            </a:r>
            <a:r>
              <a:rPr lang="en-GB" sz="2400" dirty="0" err="1" smtClean="0">
                <a:latin typeface="Candara" pitchFamily="34" charset="0"/>
              </a:rPr>
              <a:t>Cordy</a:t>
            </a:r>
            <a:r>
              <a:rPr lang="en-GB" sz="2400" dirty="0" smtClean="0">
                <a:latin typeface="Candara" pitchFamily="34" charset="0"/>
              </a:rPr>
              <a:t>, Queens </a:t>
            </a:r>
            <a:r>
              <a:rPr lang="en-GB" sz="2400" dirty="0" smtClean="0">
                <a:latin typeface="Candara" pitchFamily="34" charset="0"/>
              </a:rPr>
              <a:t>U</a:t>
            </a:r>
            <a:r>
              <a:rPr lang="en-GB" sz="2400" i="1" dirty="0" smtClean="0">
                <a:latin typeface="Candara" pitchFamily="34" charset="0"/>
              </a:rPr>
              <a:t>)</a:t>
            </a:r>
            <a:endParaRPr lang="en-GB" sz="2400" i="1" dirty="0" smtClean="0">
              <a:latin typeface="Candara" pitchFamily="34" charset="0"/>
            </a:endParaRP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we need think why</a:t>
            </a:r>
            <a:endParaRPr lang="en-GB" sz="3000" dirty="0"/>
          </a:p>
          <a:p>
            <a:pPr>
              <a:buFont typeface="Arial" pitchFamily="34" charset="0"/>
              <a:buChar char="•"/>
            </a:pPr>
            <a:r>
              <a:rPr lang="en-GB" sz="3000" dirty="0" smtClean="0"/>
              <a:t>(What follows is somewhat whimsical)</a:t>
            </a:r>
            <a:endParaRPr lang="en-GB" sz="3000" dirty="0"/>
          </a:p>
        </p:txBody>
      </p:sp>
    </p:spTree>
    <p:extLst>
      <p:ext uri="{BB962C8B-B14F-4D97-AF65-F5344CB8AC3E}">
        <p14:creationId xmlns:p14="http://schemas.microsoft.com/office/powerpoint/2010/main" val="25914730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a:t>
            </a:r>
            <a:r>
              <a:rPr lang="en-GB" dirty="0" smtClean="0"/>
              <a:t>is different…</a:t>
            </a:r>
            <a:endParaRPr lang="en-GB" dirty="0"/>
          </a:p>
        </p:txBody>
      </p:sp>
      <p:sp>
        <p:nvSpPr>
          <p:cNvPr id="3" name="Content Placeholder 2"/>
          <p:cNvSpPr>
            <a:spLocks noGrp="1"/>
          </p:cNvSpPr>
          <p:nvPr>
            <p:ph idx="1"/>
          </p:nvPr>
        </p:nvSpPr>
        <p:spPr>
          <a:xfrm>
            <a:off x="457201" y="1600207"/>
            <a:ext cx="8011131" cy="3083921"/>
          </a:xfrm>
        </p:spPr>
        <p:txBody>
          <a:bodyPr/>
          <a:lstStyle/>
          <a:p>
            <a:pPr>
              <a:buFont typeface="Arial" pitchFamily="34" charset="0"/>
              <a:buChar char="•"/>
            </a:pPr>
            <a:r>
              <a:rPr lang="en-GB" sz="3000" dirty="0"/>
              <a:t>We like to see PL systems as logical systems</a:t>
            </a:r>
          </a:p>
          <a:p>
            <a:pPr>
              <a:buFont typeface="Arial" pitchFamily="34" charset="0"/>
              <a:buChar char="•"/>
            </a:pPr>
            <a:r>
              <a:rPr lang="en-GB" sz="3000" dirty="0"/>
              <a:t>Traditional 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languages</a:t>
            </a:r>
          </a:p>
          <a:p>
            <a:pPr lvl="1">
              <a:buFont typeface="Arial" pitchFamily="34" charset="0"/>
              <a:buChar char="•"/>
            </a:pPr>
            <a:endParaRPr lang="en-GB" sz="2700" dirty="0"/>
          </a:p>
        </p:txBody>
      </p:sp>
    </p:spTree>
    <p:extLst>
      <p:ext uri="{BB962C8B-B14F-4D97-AF65-F5344CB8AC3E}">
        <p14:creationId xmlns:p14="http://schemas.microsoft.com/office/powerpoint/2010/main" val="360963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2534749728"/>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674088142"/>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2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t>Theme #6</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Hard problem, some progress…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2804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4622981"/>
              </p:ext>
            </p:extLst>
          </p:nvPr>
        </p:nvGraphicFramePr>
        <p:xfrm>
          <a:off x="191069" y="1405719"/>
          <a:ext cx="8816453" cy="4776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730056"/>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Candara" pitchFamily="34" charset="0"/>
              </a:rPr>
              <a:t>Some Research </a:t>
            </a:r>
            <a:r>
              <a:rPr lang="en-GB" sz="4100" dirty="0">
                <a:latin typeface="Candara" pitchFamily="34" charset="0"/>
              </a:rPr>
              <a:t>Questions</a:t>
            </a:r>
            <a:br>
              <a:rPr lang="en-GB" sz="4100" dirty="0">
                <a:latin typeface="Candara" pitchFamily="34" charset="0"/>
              </a:rPr>
            </a:br>
            <a:r>
              <a:rPr lang="en-GB" sz="4100" dirty="0">
                <a:latin typeface="Candara" pitchFamily="34" charset="0"/>
              </a:rPr>
              <a:t/>
            </a:r>
            <a:br>
              <a:rPr lang="en-GB" sz="4100" dirty="0">
                <a:latin typeface="Candara" pitchFamily="34" charset="0"/>
              </a:rPr>
            </a:br>
            <a:endParaRPr lang="en-GB" sz="2000" dirty="0">
              <a:latin typeface="Candara" pitchFamily="34" charset="0"/>
            </a:endParaRPr>
          </a:p>
        </p:txBody>
      </p:sp>
      <p:sp>
        <p:nvSpPr>
          <p:cNvPr id="4" name="TextBox 3"/>
          <p:cNvSpPr txBox="1"/>
          <p:nvPr/>
        </p:nvSpPr>
        <p:spPr>
          <a:xfrm>
            <a:off x="447673"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incorporate </a:t>
            </a:r>
            <a:r>
              <a:rPr lang="en-GB" sz="2400" b="1" dirty="0">
                <a:solidFill>
                  <a:srgbClr val="00B050"/>
                </a:solidFill>
                <a:latin typeface="Candara" pitchFamily="34" charset="0"/>
              </a:rPr>
              <a:t>schema change policies</a:t>
            </a:r>
            <a:r>
              <a:rPr lang="en-GB" sz="2400" b="1" dirty="0">
                <a:gradFill>
                  <a:gsLst>
                    <a:gs pos="0">
                      <a:schemeClr val="tx1"/>
                    </a:gs>
                    <a:gs pos="86000">
                      <a:schemeClr val="tx1"/>
                    </a:gs>
                  </a:gsLst>
                  <a:lin ang="5400000" scaled="0"/>
                </a:gradFill>
                <a:latin typeface="Candara"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model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verify provider </a:t>
            </a:r>
            <a:r>
              <a:rPr lang="en-GB" sz="2400" b="1" dirty="0">
                <a:solidFill>
                  <a:srgbClr val="00B050"/>
                </a:solidFill>
                <a:latin typeface="Candara" pitchFamily="34" charset="0"/>
              </a:rPr>
              <a:t>components</a:t>
            </a:r>
            <a:r>
              <a:rPr lang="en-GB" sz="2400" b="1" dirty="0">
                <a:gradFill>
                  <a:gsLst>
                    <a:gs pos="0">
                      <a:schemeClr val="tx1"/>
                    </a:gs>
                    <a:gs pos="86000">
                      <a:schemeClr val="tx1"/>
                    </a:gs>
                  </a:gsLst>
                  <a:lin ang="5400000" scaled="0"/>
                </a:gradFill>
                <a:latin typeface="Candara"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provide</a:t>
            </a:r>
            <a:r>
              <a:rPr lang="en-GB" sz="2400" b="1" dirty="0">
                <a:solidFill>
                  <a:srgbClr val="FFFF00"/>
                </a:solidFill>
                <a:latin typeface="Candara" pitchFamily="34" charset="0"/>
              </a:rPr>
              <a:t> </a:t>
            </a:r>
            <a:r>
              <a:rPr lang="en-GB" sz="2400" b="1" dirty="0">
                <a:solidFill>
                  <a:srgbClr val="00B050"/>
                </a:solidFill>
                <a:latin typeface="Candara" pitchFamily="34" charset="0"/>
              </a:rPr>
              <a:t>all the data in the enterprise </a:t>
            </a:r>
            <a:r>
              <a:rPr lang="en-GB" sz="2400" b="1" dirty="0">
                <a:latin typeface="Candara" pitchFamily="34" charset="0"/>
              </a:rPr>
              <a:t>(e.g.</a:t>
            </a:r>
            <a:r>
              <a:rPr lang="en-GB" sz="2400" b="1" dirty="0">
                <a:solidFill>
                  <a:srgbClr val="FFFF00"/>
                </a:solidFill>
                <a:latin typeface="Candara" pitchFamily="34" charset="0"/>
              </a:rPr>
              <a:t> </a:t>
            </a:r>
            <a:r>
              <a:rPr lang="en-GB" sz="2400" b="1" dirty="0">
                <a:solidFill>
                  <a:srgbClr val="00B050"/>
                </a:solidFill>
                <a:latin typeface="Candara" pitchFamily="34" charset="0"/>
              </a:rPr>
              <a:t>SAP</a:t>
            </a:r>
            <a:r>
              <a:rPr lang="en-GB" sz="2400" b="1" dirty="0">
                <a:solidFill>
                  <a:srgbClr val="FFFF00"/>
                </a:solidFill>
                <a:latin typeface="Candara" pitchFamily="34" charset="0"/>
              </a:rPr>
              <a:t> </a:t>
            </a:r>
            <a:r>
              <a:rPr lang="en-GB" sz="2400" b="1" dirty="0">
                <a:latin typeface="Candara" pitchFamily="34" charset="0"/>
              </a:rPr>
              <a:t>or</a:t>
            </a:r>
            <a:r>
              <a:rPr lang="en-GB" sz="2400" b="1" dirty="0">
                <a:solidFill>
                  <a:srgbClr val="FFFF00"/>
                </a:solidFill>
                <a:latin typeface="Candara" pitchFamily="34" charset="0"/>
              </a:rPr>
              <a:t> </a:t>
            </a:r>
            <a:r>
              <a:rPr lang="en-GB" sz="2400" b="1" dirty="0" smtClean="0">
                <a:solidFill>
                  <a:srgbClr val="00B050"/>
                </a:solidFill>
                <a:latin typeface="Candara" pitchFamily="34" charset="0"/>
              </a:rPr>
              <a:t>Reuters</a:t>
            </a:r>
            <a:r>
              <a:rPr lang="en-GB" sz="2400" b="1" dirty="0" smtClean="0">
                <a:latin typeface="Candara" pitchFamily="34" charset="0"/>
              </a:rPr>
              <a:t>)</a:t>
            </a:r>
            <a:r>
              <a:rPr lang="en-GB" sz="2400" b="1" dirty="0" smtClean="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a:solidFill>
                  <a:srgbClr val="00B050"/>
                </a:solidFill>
                <a:latin typeface="Candara" pitchFamily="34" charset="0"/>
              </a:rPr>
              <a:t>richer </a:t>
            </a:r>
            <a:r>
              <a:rPr lang="en-GB" sz="2400" b="1" dirty="0" smtClean="0">
                <a:solidFill>
                  <a:srgbClr val="00B050"/>
                </a:solidFill>
                <a:latin typeface="Candara" pitchFamily="34" charset="0"/>
              </a:rPr>
              <a:t>constraints</a:t>
            </a:r>
            <a:r>
              <a:rPr lang="en-GB" sz="2400" b="1" dirty="0" smtClean="0">
                <a:gradFill>
                  <a:gsLst>
                    <a:gs pos="0">
                      <a:schemeClr val="tx1"/>
                    </a:gs>
                    <a:gs pos="86000">
                      <a:schemeClr val="tx1"/>
                    </a:gs>
                  </a:gsLst>
                  <a:lin ang="5400000" scaled="0"/>
                </a:gradFill>
                <a:latin typeface="Candara" pitchFamily="34" charset="0"/>
              </a:rPr>
              <a:t>,</a:t>
            </a:r>
            <a:r>
              <a:rPr lang="en-GB" sz="2400" b="1" dirty="0" smtClean="0">
                <a:solidFill>
                  <a:srgbClr val="00B050"/>
                </a:solidFill>
                <a:latin typeface="Candara" pitchFamily="34" charset="0"/>
              </a:rPr>
              <a:t> security</a:t>
            </a:r>
            <a:r>
              <a:rPr lang="en-GB" sz="2400" b="1" dirty="0">
                <a:solidFill>
                  <a:srgbClr val="00B050"/>
                </a:solidFill>
                <a:latin typeface="Candara" pitchFamily="34" charset="0"/>
              </a:rPr>
              <a:t>, privacy and provenance annotations </a:t>
            </a:r>
            <a:r>
              <a:rPr lang="en-GB" sz="2400" b="1" dirty="0">
                <a:gradFill>
                  <a:gsLst>
                    <a:gs pos="0">
                      <a:schemeClr val="tx1"/>
                    </a:gs>
                    <a:gs pos="86000">
                      <a:schemeClr val="tx1"/>
                    </a:gs>
                  </a:gsLst>
                  <a:lin ang="5400000" scaled="0"/>
                </a:gradFill>
                <a:latin typeface="Candara"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a:t>
            </a:r>
            <a:r>
              <a:rPr lang="en-GB" sz="2400" b="1" dirty="0" smtClean="0">
                <a:solidFill>
                  <a:srgbClr val="00B050"/>
                </a:solidFill>
                <a:latin typeface="Candara" pitchFamily="34" charset="0"/>
              </a:rPr>
              <a:t>temporal </a:t>
            </a:r>
            <a:r>
              <a:rPr lang="en-GB" sz="2400" b="1" dirty="0" smtClean="0">
                <a:gradFill>
                  <a:gsLst>
                    <a:gs pos="0">
                      <a:schemeClr val="tx1"/>
                    </a:gs>
                    <a:gs pos="86000">
                      <a:schemeClr val="tx1"/>
                    </a:gs>
                  </a:gsLst>
                  <a:lin ang="5400000" scaled="0"/>
                </a:gradFill>
                <a:latin typeface="Candara" pitchFamily="34" charset="0"/>
              </a:rPr>
              <a:t>and </a:t>
            </a:r>
            <a:r>
              <a:rPr lang="en-GB" sz="2400" b="1" dirty="0" smtClean="0">
                <a:solidFill>
                  <a:srgbClr val="00B050"/>
                </a:solidFill>
                <a:latin typeface="Candara" pitchFamily="34" charset="0"/>
              </a:rPr>
              <a:t>probabilistic </a:t>
            </a:r>
            <a:r>
              <a:rPr lang="en-GB" sz="2400" b="1" dirty="0">
                <a:solidFill>
                  <a:srgbClr val="00B050"/>
                </a:solidFill>
                <a:latin typeface="Candara" pitchFamily="34" charset="0"/>
              </a:rPr>
              <a:t>metadata </a:t>
            </a:r>
            <a:r>
              <a:rPr lang="en-GB" sz="2400" b="1" dirty="0">
                <a:gradFill>
                  <a:gsLst>
                    <a:gs pos="0">
                      <a:schemeClr val="tx1"/>
                    </a:gs>
                    <a:gs pos="86000">
                      <a:schemeClr val="tx1"/>
                    </a:gs>
                  </a:gsLst>
                  <a:lin ang="5400000" scaled="0"/>
                </a:gradFill>
                <a:latin typeface="Candara"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Candara" pitchFamily="34" charset="0"/>
              </a:rPr>
              <a:t>Can we </a:t>
            </a:r>
            <a:r>
              <a:rPr lang="en-GB" sz="2400" b="1" dirty="0" smtClean="0">
                <a:solidFill>
                  <a:srgbClr val="00B050"/>
                </a:solidFill>
                <a:latin typeface="Candara" pitchFamily="34" charset="0"/>
              </a:rPr>
              <a:t>provided types be mutually recursive</a:t>
            </a:r>
            <a:r>
              <a:rPr lang="en-GB" sz="2400" b="1" dirty="0" smtClean="0">
                <a:gradFill>
                  <a:gsLst>
                    <a:gs pos="0">
                      <a:schemeClr val="tx1"/>
                    </a:gs>
                    <a:gs pos="86000">
                      <a:schemeClr val="tx1"/>
                    </a:gs>
                  </a:gsLst>
                  <a:lin ang="5400000" scaled="0"/>
                </a:gradFill>
                <a:latin typeface="Candara" pitchFamily="34" charset="0"/>
              </a:rPr>
              <a:t>? </a:t>
            </a:r>
            <a:endParaRPr lang="en-GB" sz="2400" b="1" dirty="0">
              <a:gradFill>
                <a:gsLst>
                  <a:gs pos="0">
                    <a:schemeClr val="tx1"/>
                  </a:gs>
                  <a:gs pos="86000">
                    <a:schemeClr val="tx1"/>
                  </a:gs>
                </a:gsLst>
                <a:lin ang="5400000" scaled="0"/>
              </a:gradFill>
              <a:latin typeface="Candara"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Candara" pitchFamily="34" charset="0"/>
              </a:rPr>
              <a:t>Temporal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Probabilistic types</a:t>
            </a:r>
            <a:r>
              <a:rPr lang="en-GB" sz="2400" b="1" dirty="0">
                <a:gradFill>
                  <a:gsLst>
                    <a:gs pos="0">
                      <a:schemeClr val="tx1"/>
                    </a:gs>
                    <a:gs pos="86000">
                      <a:schemeClr val="tx1"/>
                    </a:gs>
                  </a:gsLst>
                  <a:lin ang="5400000" scaled="0"/>
                </a:gradFill>
                <a:latin typeface="Candara" pitchFamily="34" charset="0"/>
              </a:rPr>
              <a:t>? </a:t>
            </a:r>
            <a:r>
              <a:rPr lang="en-GB" sz="2400" b="1" dirty="0">
                <a:solidFill>
                  <a:srgbClr val="00B050"/>
                </a:solidFill>
                <a:latin typeface="Candara" pitchFamily="34" charset="0"/>
              </a:rPr>
              <a:t>Evolving types</a:t>
            </a:r>
            <a:r>
              <a:rPr lang="en-GB" sz="2400" b="1" dirty="0">
                <a:gradFill>
                  <a:gsLst>
                    <a:gs pos="0">
                      <a:schemeClr val="tx1"/>
                    </a:gs>
                    <a:gs pos="86000">
                      <a:schemeClr val="tx1"/>
                    </a:gs>
                  </a:gsLst>
                  <a:lin ang="5400000" scaled="0"/>
                </a:gradFill>
                <a:latin typeface="Candara" pitchFamily="34" charset="0"/>
              </a:rPr>
              <a:t>?</a:t>
            </a:r>
            <a:endParaRPr lang="en-GB" sz="2400" b="1" dirty="0">
              <a:gradFill>
                <a:gsLst>
                  <a:gs pos="0">
                    <a:schemeClr val="tx1"/>
                  </a:gs>
                  <a:gs pos="86000">
                    <a:schemeClr val="tx1"/>
                  </a:gs>
                </a:gsLst>
                <a:lin ang="5400000" scaled="0"/>
              </a:gradFill>
              <a:latin typeface="Candara" pitchFamily="34" charset="0"/>
            </a:endParaRP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t>Proposition 3</a:t>
            </a:r>
            <a:br>
              <a:rPr lang="en-GB" dirty="0" smtClean="0"/>
            </a:br>
            <a:r>
              <a:rPr lang="en-GB" dirty="0" smtClean="0"/>
              <a:t>Our languages are information-sparse</a:t>
            </a:r>
            <a:endParaRPr lang="en-GB" dirty="0"/>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2"/>
              </a:rPr>
              <a:t>fsharp.org/math</a:t>
            </a:r>
            <a:r>
              <a:rPr lang="en-GB" sz="3000" dirty="0"/>
              <a:t> </a:t>
            </a:r>
            <a:endParaRPr lang="en-GB" sz="3000" dirty="0"/>
          </a:p>
          <a:p>
            <a:r>
              <a:rPr lang="en-GB" sz="3000" dirty="0">
                <a:hlinkClick r:id="rId3"/>
              </a:rPr>
              <a:t>fsharp.org/data-science</a:t>
            </a:r>
            <a:r>
              <a:rPr lang="en-GB" sz="3000" dirty="0"/>
              <a:t>    </a:t>
            </a:r>
            <a:endParaRPr lang="en-GB" sz="3000" dirty="0"/>
          </a:p>
          <a:p>
            <a:r>
              <a:rPr lang="en-GB" sz="3000" dirty="0">
                <a:hlinkClick r:id="rId4"/>
              </a:rPr>
              <a:t>fsharp.org/machine-learning</a:t>
            </a:r>
            <a:endParaRPr lang="en-GB" sz="3000" dirty="0"/>
          </a:p>
          <a:p>
            <a:r>
              <a:rPr lang="en-GB" sz="3000" dirty="0">
                <a:hlinkClick r:id="rId5"/>
              </a:rPr>
              <a:t>fsharp.org/cloud</a:t>
            </a:r>
            <a:endParaRPr lang="en-GB" sz="3000" dirty="0"/>
          </a:p>
          <a:p>
            <a:r>
              <a:rPr lang="en-GB" sz="3000" dirty="0">
                <a:hlinkClick r:id="rId6"/>
              </a:rPr>
              <a:t>fsharp.org/data-access</a:t>
            </a:r>
            <a:r>
              <a:rPr lang="en-GB" sz="3000" dirty="0"/>
              <a:t> </a:t>
            </a:r>
          </a:p>
          <a:p>
            <a:endParaRPr lang="en-GB" sz="3000" dirty="0"/>
          </a:p>
          <a:p>
            <a:endParaRPr lang="en-GB" sz="3000" dirty="0"/>
          </a:p>
          <a:p>
            <a:r>
              <a:rPr lang="en-GB" sz="3000" dirty="0"/>
              <a:t>   </a:t>
            </a:r>
            <a:endParaRPr lang="en-GB" sz="3000" dirty="0"/>
          </a:p>
          <a:p>
            <a:r>
              <a:rPr lang="en-GB" sz="3000" dirty="0"/>
              <a:t> </a:t>
            </a:r>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r>
              <a:rPr lang="en-GB" dirty="0" smtClean="0">
                <a:latin typeface="Candara" pitchFamily="34" charset="0"/>
              </a:rPr>
              <a:t>?</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900" b="0" dirty="0" smtClean="0">
                <a:latin typeface="Candara" pitchFamily="34" charset="0"/>
              </a:rPr>
              <a:t>Get involved</a:t>
            </a:r>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a:hlinkClick r:id="rId7"/>
              </a:rPr>
              <a:t>fsharp.org</a:t>
            </a:r>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#1</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Big Data</a:t>
            </a:r>
            <a:r>
              <a:rPr lang="en-GB" sz="2800" dirty="0">
                <a:latin typeface="Candara" pitchFamily="34" charset="0"/>
              </a:rPr>
              <a:t>  </a:t>
            </a:r>
            <a:r>
              <a:rPr lang="en-GB" sz="2800" dirty="0">
                <a:latin typeface="Candara" pitchFamily="34" charset="0"/>
                <a:sym typeface="Wingdings" pitchFamily="2" charset="2"/>
              </a:rPr>
              <a:t> </a:t>
            </a:r>
            <a:r>
              <a:rPr lang="en-GB" sz="4000" dirty="0">
                <a:latin typeface="Candara" pitchFamily="34" charset="0"/>
                <a:sym typeface="Wingdings" pitchFamily="2" charset="2"/>
              </a:rPr>
              <a:t>Big Metadata</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400" dirty="0">
                <a:latin typeface="Candara" pitchFamily="34" charset="0"/>
                <a:sym typeface="Wingdings" pitchFamily="2" charset="2"/>
              </a:rPr>
              <a:t>Strongly typed languages and tooling </a:t>
            </a:r>
            <a:r>
              <a:rPr lang="en-GB" sz="2400" i="1" dirty="0">
                <a:latin typeface="Candara" pitchFamily="34" charset="0"/>
                <a:sym typeface="Wingdings" pitchFamily="2" charset="2"/>
              </a:rPr>
              <a:t>must</a:t>
            </a:r>
            <a:r>
              <a:rPr lang="en-GB" sz="2400" dirty="0">
                <a:latin typeface="Candara" pitchFamily="34" charset="0"/>
                <a:sym typeface="Wingdings" pitchFamily="2" charset="2"/>
              </a:rPr>
              <a:t> have a role here, surely!</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51733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81" y="269975"/>
            <a:ext cx="8382000" cy="609398"/>
          </a:xfrm>
        </p:spPr>
        <p:txBody>
          <a:bodyPr>
            <a:noAutofit/>
          </a:bodyPr>
          <a:lstStyle/>
          <a:p>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Theme #2</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and should be viewed as Software Components</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a:latin typeface="Candara" pitchFamily="34" charset="0"/>
              </a:rPr>
              <a:t>schema change &lt;-&gt; component versioning &lt;-&gt; </a:t>
            </a:r>
            <a:br>
              <a:rPr lang="en-GB" sz="2000" dirty="0">
                <a:latin typeface="Candara" pitchFamily="34" charset="0"/>
              </a:rPr>
            </a:br>
            <a:r>
              <a:rPr lang="en-GB" sz="2000" dirty="0">
                <a:latin typeface="Candara" pitchFamily="34" charset="0"/>
              </a:rPr>
              <a:t>source compatibility &lt;-&gt; binary compatibility</a:t>
            </a:r>
            <a:r>
              <a:rPr lang="en-GB" sz="4000" dirty="0">
                <a:latin typeface="Candara" pitchFamily="34" charset="0"/>
              </a:rPr>
              <a:t/>
            </a:r>
            <a:br>
              <a:rPr lang="en-GB" sz="40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2331038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latin typeface="Candara" pitchFamily="34" charset="0"/>
              </a:rPr>
              <a:t>Theme #3</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a:latin typeface="Candara" pitchFamily="34" charset="0"/>
              </a:rPr>
              <a:t>Rich type systems, importing rich metadata where it exists</a:t>
            </a:r>
            <a:br>
              <a:rPr lang="en-GB" sz="24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235883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945" y="1440363"/>
            <a:ext cx="8382000" cy="1246495"/>
          </a:xfrm>
        </p:spPr>
        <p:txBody>
          <a:bodyPr/>
          <a:lstStyle/>
          <a:p>
            <a:pPr algn="ctr"/>
            <a:r>
              <a:rPr lang="en-GB" b="1" dirty="0" smtClean="0"/>
              <a:t>Scalable information integration, w</a:t>
            </a:r>
            <a:r>
              <a:rPr lang="en-GB" b="1" dirty="0" smtClean="0"/>
              <a:t>ithout “blowing up the language”</a:t>
            </a:r>
            <a:endParaRPr lang="en-GB" b="1" dirty="0"/>
          </a:p>
        </p:txBody>
      </p:sp>
      <p:sp>
        <p:nvSpPr>
          <p:cNvPr id="3" name="Title 1"/>
          <p:cNvSpPr txBox="1">
            <a:spLocks/>
          </p:cNvSpPr>
          <p:nvPr/>
        </p:nvSpPr>
        <p:spPr>
          <a:xfrm>
            <a:off x="4077342" y="4363258"/>
            <a:ext cx="2798715"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Macro Systems</a:t>
            </a:r>
            <a:endParaRPr lang="en-GB" sz="3600" b="1" dirty="0">
              <a:solidFill>
                <a:schemeClr val="accent2"/>
              </a:solidFill>
              <a:latin typeface="Candara" pitchFamily="34" charset="0"/>
            </a:endParaRPr>
          </a:p>
        </p:txBody>
      </p:sp>
      <p:sp>
        <p:nvSpPr>
          <p:cNvPr id="4" name="Title 1"/>
          <p:cNvSpPr txBox="1">
            <a:spLocks/>
          </p:cNvSpPr>
          <p:nvPr/>
        </p:nvSpPr>
        <p:spPr>
          <a:xfrm>
            <a:off x="1302114" y="3949938"/>
            <a:ext cx="2239524"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a:solidFill>
                  <a:schemeClr val="accent2"/>
                </a:solidFill>
                <a:latin typeface="Candara" pitchFamily="34" charset="0"/>
              </a:rPr>
              <a:t>XML Literals</a:t>
            </a:r>
            <a:endParaRPr lang="en-GB" sz="3600" b="1" dirty="0">
              <a:solidFill>
                <a:schemeClr val="accent2"/>
              </a:solidFill>
              <a:latin typeface="Candara" pitchFamily="34" charset="0"/>
            </a:endParaRPr>
          </a:p>
        </p:txBody>
      </p:sp>
      <p:sp>
        <p:nvSpPr>
          <p:cNvPr id="5" name="Title 1"/>
          <p:cNvSpPr txBox="1">
            <a:spLocks/>
          </p:cNvSpPr>
          <p:nvPr/>
        </p:nvSpPr>
        <p:spPr>
          <a:xfrm>
            <a:off x="1141496" y="5169000"/>
            <a:ext cx="5044651"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Dynamic, dynamic, dynamic</a:t>
            </a:r>
            <a:endParaRPr lang="en-GB" sz="3600" b="1" dirty="0">
              <a:solidFill>
                <a:schemeClr val="accent2"/>
              </a:solidFill>
              <a:latin typeface="Candara" pitchFamily="34" charset="0"/>
            </a:endParaRPr>
          </a:p>
        </p:txBody>
      </p:sp>
      <p:sp>
        <p:nvSpPr>
          <p:cNvPr id="6" name="Title 1"/>
          <p:cNvSpPr txBox="1">
            <a:spLocks/>
          </p:cNvSpPr>
          <p:nvPr/>
        </p:nvSpPr>
        <p:spPr>
          <a:xfrm>
            <a:off x="3899665" y="5911577"/>
            <a:ext cx="3154069"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Dependent types</a:t>
            </a:r>
            <a:endParaRPr lang="en-GB" sz="3600" b="1" dirty="0">
              <a:solidFill>
                <a:schemeClr val="accent2"/>
              </a:solidFill>
              <a:latin typeface="Candara" pitchFamily="34" charset="0"/>
            </a:endParaRPr>
          </a:p>
        </p:txBody>
      </p:sp>
      <p:sp>
        <p:nvSpPr>
          <p:cNvPr id="8" name="Title 1"/>
          <p:cNvSpPr txBox="1">
            <a:spLocks/>
          </p:cNvSpPr>
          <p:nvPr/>
        </p:nvSpPr>
        <p:spPr>
          <a:xfrm>
            <a:off x="5353527" y="3601258"/>
            <a:ext cx="3400418" cy="498598"/>
          </a:xfrm>
          <a:prstGeom prst="rect">
            <a:avLst/>
          </a:prstGeom>
        </p:spPr>
        <p:style>
          <a:lnRef idx="2">
            <a:schemeClr val="accent2"/>
          </a:lnRef>
          <a:fillRef idx="1">
            <a:schemeClr val="lt1"/>
          </a:fillRef>
          <a:effectRef idx="0">
            <a:schemeClr val="accent2"/>
          </a:effectRef>
          <a:fontRef idx="minor">
            <a:schemeClr val="dk1"/>
          </a:fontRef>
        </p:style>
        <p:txBody>
          <a:bodyPr vert="horz" wrap="non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solidFill>
                  <a:schemeClr val="accent2"/>
                </a:solidFill>
                <a:latin typeface="Candara" pitchFamily="34" charset="0"/>
              </a:rPr>
              <a:t>Database Features</a:t>
            </a:r>
            <a:endParaRPr lang="en-GB" sz="3600" b="1" dirty="0">
              <a:solidFill>
                <a:schemeClr val="accent2"/>
              </a:solidFill>
              <a:latin typeface="Candara" pitchFamily="34" charset="0"/>
            </a:endParaRPr>
          </a:p>
        </p:txBody>
      </p:sp>
    </p:spTree>
    <p:extLst>
      <p:ext uri="{BB962C8B-B14F-4D97-AF65-F5344CB8AC3E}">
        <p14:creationId xmlns:p14="http://schemas.microsoft.com/office/powerpoint/2010/main" val="1163023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80">
                                          <p:stCondLst>
                                            <p:cond delay="0"/>
                                          </p:stCondLst>
                                        </p:cTn>
                                        <p:tgtEl>
                                          <p:spTgt spid="8"/>
                                        </p:tgtEl>
                                      </p:cBhvr>
                                    </p:animEffect>
                                    <p:anim calcmode="lin" valueType="num">
                                      <p:cBhvr>
                                        <p:cTn id="8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5" dur="26">
                                          <p:stCondLst>
                                            <p:cond delay="650"/>
                                          </p:stCondLst>
                                        </p:cTn>
                                        <p:tgtEl>
                                          <p:spTgt spid="8"/>
                                        </p:tgtEl>
                                      </p:cBhvr>
                                      <p:to x="100000" y="60000"/>
                                    </p:animScale>
                                    <p:animScale>
                                      <p:cBhvr>
                                        <p:cTn id="86" dur="166" decel="50000">
                                          <p:stCondLst>
                                            <p:cond delay="676"/>
                                          </p:stCondLst>
                                        </p:cTn>
                                        <p:tgtEl>
                                          <p:spTgt spid="8"/>
                                        </p:tgtEl>
                                      </p:cBhvr>
                                      <p:to x="100000" y="100000"/>
                                    </p:animScale>
                                    <p:animScale>
                                      <p:cBhvr>
                                        <p:cTn id="87" dur="26">
                                          <p:stCondLst>
                                            <p:cond delay="1312"/>
                                          </p:stCondLst>
                                        </p:cTn>
                                        <p:tgtEl>
                                          <p:spTgt spid="8"/>
                                        </p:tgtEl>
                                      </p:cBhvr>
                                      <p:to x="100000" y="80000"/>
                                    </p:animScale>
                                    <p:animScale>
                                      <p:cBhvr>
                                        <p:cTn id="88" dur="166" decel="50000">
                                          <p:stCondLst>
                                            <p:cond delay="1338"/>
                                          </p:stCondLst>
                                        </p:cTn>
                                        <p:tgtEl>
                                          <p:spTgt spid="8"/>
                                        </p:tgtEl>
                                      </p:cBhvr>
                                      <p:to x="100000" y="100000"/>
                                    </p:animScale>
                                    <p:animScale>
                                      <p:cBhvr>
                                        <p:cTn id="89" dur="26">
                                          <p:stCondLst>
                                            <p:cond delay="1642"/>
                                          </p:stCondLst>
                                        </p:cTn>
                                        <p:tgtEl>
                                          <p:spTgt spid="8"/>
                                        </p:tgtEl>
                                      </p:cBhvr>
                                      <p:to x="100000" y="90000"/>
                                    </p:animScale>
                                    <p:animScale>
                                      <p:cBhvr>
                                        <p:cTn id="90" dur="166" decel="50000">
                                          <p:stCondLst>
                                            <p:cond delay="1668"/>
                                          </p:stCondLst>
                                        </p:cTn>
                                        <p:tgtEl>
                                          <p:spTgt spid="8"/>
                                        </p:tgtEl>
                                      </p:cBhvr>
                                      <p:to x="100000" y="100000"/>
                                    </p:animScale>
                                    <p:animScale>
                                      <p:cBhvr>
                                        <p:cTn id="91" dur="26">
                                          <p:stCondLst>
                                            <p:cond delay="1808"/>
                                          </p:stCondLst>
                                        </p:cTn>
                                        <p:tgtEl>
                                          <p:spTgt spid="8"/>
                                        </p:tgtEl>
                                      </p:cBhvr>
                                      <p:to x="100000" y="95000"/>
                                    </p:animScale>
                                    <p:animScale>
                                      <p:cBhvr>
                                        <p:cTn id="9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23248"/>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389436" y="1447809"/>
            <a:ext cx="8363938" cy="2092881"/>
          </a:xfrm>
        </p:spPr>
        <p:txBody>
          <a:bodyPr/>
          <a:lstStyle/>
          <a:p>
            <a:r>
              <a:rPr lang="en-GB" sz="2400" dirty="0"/>
              <a:t>Open source community provider for </a:t>
            </a:r>
            <a:r>
              <a:rPr lang="en-GB" sz="2400" dirty="0" err="1"/>
              <a:t>interop</a:t>
            </a:r>
            <a:r>
              <a:rPr lang="en-GB" sz="2400" dirty="0"/>
              <a:t> with R</a:t>
            </a:r>
          </a:p>
          <a:p>
            <a:endParaRPr lang="en-GB" sz="2400" dirty="0"/>
          </a:p>
          <a:p>
            <a:pPr lvl="1"/>
            <a:r>
              <a:rPr lang="en-GB" sz="2000" dirty="0"/>
              <a:t>discovers installed R packages</a:t>
            </a:r>
          </a:p>
          <a:p>
            <a:pPr lvl="1"/>
            <a:r>
              <a:rPr lang="en-GB" sz="2000" dirty="0"/>
              <a:t>Access &gt; 2,000 R packages</a:t>
            </a:r>
          </a:p>
          <a:p>
            <a:pPr lvl="1"/>
            <a:r>
              <a:rPr lang="en-GB" sz="2000" dirty="0"/>
              <a:t>projects them as .NET namespaces </a:t>
            </a:r>
          </a:p>
          <a:p>
            <a:pPr lvl="1"/>
            <a:r>
              <a:rPr lang="en-GB" sz="2000" dirty="0"/>
              <a:t>underneath the parent namespace </a:t>
            </a:r>
            <a:r>
              <a:rPr lang="en-GB" sz="2000" dirty="0" err="1"/>
              <a:t>RProvider</a:t>
            </a:r>
            <a:endParaRPr lang="en-GB" sz="2000" dirty="0"/>
          </a:p>
        </p:txBody>
      </p:sp>
      <p:sp>
        <p:nvSpPr>
          <p:cNvPr id="7" name="TextBox 6"/>
          <p:cNvSpPr txBox="1"/>
          <p:nvPr/>
        </p:nvSpPr>
        <p:spPr>
          <a:xfrm>
            <a:off x="6635404" y="174741"/>
            <a:ext cx="1216872"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70" y="4434495"/>
            <a:ext cx="4781996"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485088" y="4483227"/>
            <a:ext cx="8382000" cy="747724"/>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400" dirty="0"/>
              <a:t>search on </a:t>
            </a:r>
            <a:r>
              <a:rPr lang="en-GB" sz="3400" dirty="0" err="1"/>
              <a:t>nuget</a:t>
            </a:r>
            <a:r>
              <a:rPr lang="en-GB" sz="3400" dirty="0"/>
              <a:t> for GPU or CUDA!</a:t>
            </a:r>
          </a:p>
          <a:p>
            <a:r>
              <a:rPr lang="en-GB" sz="3400" dirty="0"/>
              <a:t>search on </a:t>
            </a:r>
            <a:r>
              <a:rPr lang="en-GB" sz="3400" dirty="0" err="1"/>
              <a:t>google</a:t>
            </a:r>
            <a:r>
              <a:rPr lang="en-GB" sz="3400" dirty="0"/>
              <a:t> for “C# GPGPU”</a:t>
            </a:r>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389436" y="228602"/>
            <a:ext cx="8363938" cy="7155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9" tIns="45695" rIns="91389" bIns="45695"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389436" y="1447809"/>
            <a:ext cx="8363938" cy="214669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9" tIns="45695" rIns="91389" bIns="45695" numCol="1" anchor="t" anchorCtr="0" compatLnSpc="1">
            <a:prstTxWarp prst="textNoShape">
              <a:avLst/>
            </a:prstTxWarp>
          </a:bodyPr>
          <a:lstStyle/>
          <a:p>
            <a:pPr>
              <a:defRPr/>
            </a:pPr>
            <a:r>
              <a:rPr lang="en-US" sz="2000" dirty="0">
                <a:latin typeface="Gotham Light" charset="0"/>
                <a:ea typeface="MS PGothic" charset="0"/>
                <a:cs typeface="Gotham Light" charset="0"/>
              </a:rPr>
              <a:t>Complete solution to develop CUDA accelerated GPU applications</a:t>
            </a:r>
          </a:p>
          <a:p>
            <a:pPr lvl="1">
              <a:defRPr/>
            </a:pPr>
            <a:r>
              <a:rPr lang="en-US" sz="1700" dirty="0">
                <a:latin typeface="Gotham Light" charset="0"/>
                <a:ea typeface="ＭＳ Ｐゴシック" charset="0"/>
                <a:cs typeface="Gotham Light" charset="0"/>
              </a:rPr>
              <a:t>Used “for real” in finance institutions</a:t>
            </a:r>
          </a:p>
          <a:p>
            <a:pPr lvl="1">
              <a:defRPr/>
            </a:pPr>
            <a:r>
              <a:rPr lang="en-US" sz="1700" dirty="0">
                <a:latin typeface="Gotham Light" charset="0"/>
                <a:ea typeface="ＭＳ Ｐゴシック" charset="0"/>
                <a:cs typeface="Gotham Light" charset="0"/>
              </a:rPr>
              <a:t>Based on LLVM and CUDA 5 technology</a:t>
            </a:r>
          </a:p>
          <a:p>
            <a:pPr lvl="1">
              <a:defRPr/>
            </a:pPr>
            <a:r>
              <a:rPr lang="en-US" sz="1700" dirty="0">
                <a:latin typeface="Gotham Light" charset="0"/>
                <a:ea typeface="ＭＳ Ｐゴシック" charset="0"/>
                <a:cs typeface="Gotham Light" charset="0"/>
              </a:rPr>
              <a:t>Uses F# code quotation</a:t>
            </a:r>
          </a:p>
          <a:p>
            <a:pPr lvl="1">
              <a:defRPr/>
            </a:pPr>
            <a:r>
              <a:rPr lang="en-US" sz="1700" dirty="0">
                <a:latin typeface="Gotham Light" charset="0"/>
                <a:ea typeface="ＭＳ Ｐゴシック" charset="0"/>
                <a:cs typeface="Gotham Light" charset="0"/>
              </a:rPr>
              <a:t>Source code solution</a:t>
            </a:r>
          </a:p>
          <a:p>
            <a:pPr lvl="1">
              <a:defRPr/>
            </a:pPr>
            <a:r>
              <a:rPr lang="en-US" sz="1700" dirty="0">
                <a:latin typeface="Gotham Light" charset="0"/>
                <a:ea typeface="ＭＳ Ｐゴシック" charset="0"/>
                <a:cs typeface="Gotham Light" charset="0"/>
              </a:rPr>
              <a:t>No wrappers, no post build process to transform IL code </a:t>
            </a:r>
          </a:p>
          <a:p>
            <a:pPr marL="0" indent="0">
              <a:buNone/>
              <a:defRPr/>
            </a:pPr>
            <a:endParaRPr lang="en-US" sz="2000" dirty="0">
              <a:latin typeface="Gotham Light" charset="0"/>
              <a:ea typeface="MS PGothic" charset="0"/>
              <a:cs typeface="Gotham Light" charset="0"/>
            </a:endParaRPr>
          </a:p>
        </p:txBody>
      </p:sp>
      <p:grpSp>
        <p:nvGrpSpPr>
          <p:cNvPr id="6148" name="Gruppierung 4"/>
          <p:cNvGrpSpPr>
            <a:grpSpLocks/>
          </p:cNvGrpSpPr>
          <p:nvPr/>
        </p:nvGrpSpPr>
        <p:grpSpPr bwMode="auto">
          <a:xfrm>
            <a:off x="392113" y="4239061"/>
            <a:ext cx="2468562" cy="823912"/>
            <a:chOff x="505722" y="3698939"/>
            <a:chExt cx="2468854" cy="82323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799716" y="3756612"/>
              <a:ext cx="1880866"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Dynamic code </a:t>
              </a:r>
            </a:p>
            <a:p>
              <a:pPr algn="ctr" defTabSz="913987" eaLnBrk="1" fontAlgn="base" hangingPunct="1">
                <a:spcBef>
                  <a:spcPct val="0"/>
                </a:spcBef>
                <a:spcAft>
                  <a:spcPct val="0"/>
                </a:spcAft>
              </a:pPr>
              <a:r>
                <a:rPr lang="en-US" sz="2000">
                  <a:solidFill>
                    <a:srgbClr val="AAAAAA"/>
                  </a:solidFill>
                  <a:latin typeface="Gotham Book" charset="0"/>
                </a:rPr>
                <a:t>generation</a:t>
              </a:r>
            </a:p>
          </p:txBody>
        </p:sp>
      </p:grpSp>
      <p:grpSp>
        <p:nvGrpSpPr>
          <p:cNvPr id="6149" name="Gruppierung 5"/>
          <p:cNvGrpSpPr>
            <a:grpSpLocks/>
          </p:cNvGrpSpPr>
          <p:nvPr/>
        </p:nvGrpSpPr>
        <p:grpSpPr bwMode="auto">
          <a:xfrm>
            <a:off x="3322638" y="4239061"/>
            <a:ext cx="2468562" cy="823912"/>
            <a:chOff x="4472652" y="3330933"/>
            <a:chExt cx="2468854" cy="82323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773860" y="3388606"/>
              <a:ext cx="1866438"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GPU algorithm</a:t>
              </a:r>
            </a:p>
            <a:p>
              <a:pPr algn="ctr" defTabSz="913987" eaLnBrk="1" fontAlgn="base" hangingPunct="1">
                <a:spcBef>
                  <a:spcPct val="0"/>
                </a:spcBef>
                <a:spcAft>
                  <a:spcPct val="0"/>
                </a:spcAft>
              </a:pPr>
              <a:r>
                <a:rPr lang="en-US" sz="2000">
                  <a:solidFill>
                    <a:srgbClr val="AAAAAA"/>
                  </a:solidFill>
                  <a:latin typeface="Gotham Book" charset="0"/>
                </a:rPr>
                <a:t>scripting</a:t>
              </a:r>
            </a:p>
          </p:txBody>
        </p:sp>
      </p:grpSp>
      <p:grpSp>
        <p:nvGrpSpPr>
          <p:cNvPr id="6150" name="Gruppierung 3"/>
          <p:cNvGrpSpPr>
            <a:grpSpLocks/>
          </p:cNvGrpSpPr>
          <p:nvPr/>
        </p:nvGrpSpPr>
        <p:grpSpPr bwMode="auto">
          <a:xfrm>
            <a:off x="6253163" y="4239070"/>
            <a:ext cx="2468562" cy="823914"/>
            <a:chOff x="2238612" y="5000241"/>
            <a:chExt cx="2468854" cy="823232"/>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562267" y="5054355"/>
              <a:ext cx="1821547"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Industry grade</a:t>
              </a:r>
            </a:p>
            <a:p>
              <a:pPr algn="ctr" defTabSz="913987" eaLnBrk="1" fontAlgn="base" hangingPunct="1">
                <a:spcBef>
                  <a:spcPct val="0"/>
                </a:spcBef>
                <a:spcAft>
                  <a:spcPct val="0"/>
                </a:spcAft>
              </a:pPr>
              <a:r>
                <a:rPr lang="en-US" sz="2000">
                  <a:solidFill>
                    <a:srgbClr val="AAAAAA"/>
                  </a:solidFill>
                  <a:latin typeface="Gotham Book" charset="0"/>
                </a:rPr>
                <a:t>performance</a:t>
              </a:r>
            </a:p>
          </p:txBody>
        </p:sp>
      </p:grpSp>
      <p:grpSp>
        <p:nvGrpSpPr>
          <p:cNvPr id="6151" name="Gruppierung 25"/>
          <p:cNvGrpSpPr>
            <a:grpSpLocks/>
          </p:cNvGrpSpPr>
          <p:nvPr/>
        </p:nvGrpSpPr>
        <p:grpSpPr bwMode="auto">
          <a:xfrm>
            <a:off x="369888" y="5458266"/>
            <a:ext cx="2468562" cy="823912"/>
            <a:chOff x="505722" y="3698939"/>
            <a:chExt cx="2468854" cy="82323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913548" y="3756612"/>
              <a:ext cx="1653214"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Rapid</a:t>
              </a:r>
            </a:p>
            <a:p>
              <a:pPr algn="ctr" defTabSz="913987" eaLnBrk="1" fontAlgn="base" hangingPunct="1">
                <a:spcBef>
                  <a:spcPct val="0"/>
                </a:spcBef>
                <a:spcAft>
                  <a:spcPct val="0"/>
                </a:spcAft>
              </a:pPr>
              <a:r>
                <a:rPr lang="en-US" sz="2000">
                  <a:solidFill>
                    <a:srgbClr val="AAAAAA"/>
                  </a:solidFill>
                  <a:latin typeface="Gotham Book" charset="0"/>
                </a:rPr>
                <a:t>development</a:t>
              </a:r>
            </a:p>
          </p:txBody>
        </p:sp>
      </p:grpSp>
      <p:grpSp>
        <p:nvGrpSpPr>
          <p:cNvPr id="6152" name="Gruppierung 28"/>
          <p:cNvGrpSpPr>
            <a:grpSpLocks/>
          </p:cNvGrpSpPr>
          <p:nvPr/>
        </p:nvGrpSpPr>
        <p:grpSpPr bwMode="auto">
          <a:xfrm>
            <a:off x="3300413" y="5458266"/>
            <a:ext cx="2468562" cy="823912"/>
            <a:chOff x="4472652" y="3330933"/>
            <a:chExt cx="2468854" cy="82323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695306" y="3388606"/>
              <a:ext cx="2023550"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Solid framework</a:t>
              </a:r>
            </a:p>
            <a:p>
              <a:pPr algn="ctr" defTabSz="913987" eaLnBrk="1" fontAlgn="base" hangingPunct="1">
                <a:spcBef>
                  <a:spcPct val="0"/>
                </a:spcBef>
                <a:spcAft>
                  <a:spcPct val="0"/>
                </a:spcAft>
              </a:pPr>
              <a:r>
                <a:rPr lang="en-US" sz="2000">
                  <a:solidFill>
                    <a:srgbClr val="AAAAAA"/>
                  </a:solidFill>
                  <a:latin typeface="Gotham Book" charset="0"/>
                </a:rPr>
                <a:t>for reusability</a:t>
              </a:r>
            </a:p>
          </p:txBody>
        </p:sp>
      </p:grpSp>
      <p:grpSp>
        <p:nvGrpSpPr>
          <p:cNvPr id="6153" name="Gruppierung 31"/>
          <p:cNvGrpSpPr>
            <a:grpSpLocks/>
          </p:cNvGrpSpPr>
          <p:nvPr/>
        </p:nvGrpSpPr>
        <p:grpSpPr bwMode="auto">
          <a:xfrm>
            <a:off x="6230938" y="5458274"/>
            <a:ext cx="2468562" cy="823914"/>
            <a:chOff x="2238612" y="5000241"/>
            <a:chExt cx="2468854" cy="823232"/>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409966" y="5054355"/>
              <a:ext cx="2126154"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Advanced CUDA</a:t>
              </a:r>
              <a:br>
                <a:rPr lang="en-US" sz="2000">
                  <a:solidFill>
                    <a:srgbClr val="AAAAAA"/>
                  </a:solidFill>
                  <a:latin typeface="Gotham Book" charset="0"/>
                </a:rPr>
              </a:br>
              <a:r>
                <a:rPr lang="en-US" sz="20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41" y="1598671"/>
            <a:ext cx="3220263" cy="2308973"/>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5704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2"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62" y="2085655"/>
            <a:ext cx="2140302" cy="46165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702" y="997733"/>
            <a:ext cx="2140302" cy="46165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77" y="4116316"/>
            <a:ext cx="1366051" cy="46165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23" y="3885486"/>
            <a:ext cx="1688512" cy="46165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24" y="1459394"/>
            <a:ext cx="1688512" cy="46165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118566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t>Proposition 4</a:t>
            </a:r>
            <a:br>
              <a:rPr lang="en-GB" dirty="0" smtClean="0"/>
            </a:br>
            <a:r>
              <a:rPr lang="en-GB" dirty="0" smtClean="0"/>
              <a:t>This is a </a:t>
            </a:r>
            <a:r>
              <a:rPr lang="en-GB" dirty="0" smtClean="0"/>
              <a:t>problem</a:t>
            </a:r>
            <a:br>
              <a:rPr lang="en-GB" dirty="0" smtClean="0"/>
            </a:br>
            <a:r>
              <a:rPr lang="en-GB" dirty="0"/>
              <a:t/>
            </a:r>
            <a:br>
              <a:rPr lang="en-GB" dirty="0"/>
            </a:br>
            <a:r>
              <a:rPr lang="en-GB" dirty="0" smtClean="0"/>
              <a:t/>
            </a:r>
            <a:br>
              <a:rPr lang="en-GB" dirty="0" smtClean="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780" indent="-177780">
              <a:buNone/>
            </a:pPr>
            <a:r>
              <a:rPr lang="en-GB" sz="2400" b="1" dirty="0"/>
              <a:t>I work for a large actuarial company...  …Despite adopting Agile/Scrum …the usual delays, complications and sometimes …failures.  </a:t>
            </a:r>
          </a:p>
          <a:p>
            <a:pPr marL="177780" indent="-177780">
              <a:buNone/>
            </a:pPr>
            <a:endParaRPr lang="en-GB" sz="2400" b="1" dirty="0">
              <a:latin typeface="+mj-lt"/>
            </a:endParaRPr>
          </a:p>
          <a:p>
            <a:pPr marL="177780" indent="-177780">
              <a:buNone/>
            </a:pPr>
            <a:r>
              <a:rPr lang="en-GB" sz="2400" b="1" dirty="0"/>
              <a:t>We used F#, and </a:t>
            </a:r>
            <a:r>
              <a:rPr lang="en-GB" sz="2400" b="1" dirty="0">
                <a:solidFill>
                  <a:srgbClr val="00B050"/>
                </a:solidFill>
              </a:rPr>
              <a:t>quickly</a:t>
            </a:r>
            <a:r>
              <a:rPr lang="en-GB" sz="2400" b="1" dirty="0"/>
              <a:t> created a system which would perform the necessary calculations </a:t>
            </a:r>
            <a:r>
              <a:rPr lang="en-GB" sz="2400" b="1" dirty="0">
                <a:solidFill>
                  <a:srgbClr val="00B050"/>
                </a:solidFill>
              </a:rPr>
              <a:t>highly efficiently, in parallel</a:t>
            </a:r>
            <a:r>
              <a:rPr lang="en-GB" sz="2400" b="1" dirty="0"/>
              <a:t>, and with </a:t>
            </a:r>
            <a:r>
              <a:rPr lang="en-GB" sz="2400" b="1" dirty="0">
                <a:solidFill>
                  <a:srgbClr val="00B050"/>
                </a:solidFill>
              </a:rPr>
              <a:t>a perfect match to the </a:t>
            </a:r>
            <a:r>
              <a:rPr lang="en-GB" sz="2400" b="1" dirty="0" err="1">
                <a:solidFill>
                  <a:srgbClr val="00B050"/>
                </a:solidFill>
              </a:rPr>
              <a:t>spreadsheet</a:t>
            </a:r>
            <a:r>
              <a:rPr lang="en-GB" sz="2400" b="1" dirty="0">
                <a:solidFill>
                  <a:srgbClr val="00B050"/>
                </a:solidFill>
              </a:rPr>
              <a:t> results</a:t>
            </a:r>
            <a:r>
              <a:rPr lang="en-GB" sz="2400" b="1" dirty="0"/>
              <a:t>.  </a:t>
            </a:r>
          </a:p>
          <a:p>
            <a:pPr marL="177780" indent="-177780">
              <a:buNone/>
            </a:pPr>
            <a:endParaRPr lang="en-GB" sz="2400" b="1" dirty="0">
              <a:latin typeface="+mj-lt"/>
            </a:endParaRPr>
          </a:p>
          <a:p>
            <a:pPr marL="177780" indent="-177780">
              <a:buNone/>
            </a:pPr>
            <a:r>
              <a:rPr lang="en-GB" sz="2400" b="1" dirty="0"/>
              <a:t>All of the advantages which are commonly touted for F# do play out in practice.  </a:t>
            </a:r>
            <a:r>
              <a:rPr lang="en-GB" sz="2400" b="1" i="1" dirty="0"/>
              <a:t>Immutability, Easy Parallelisation, Expressiveness, Testability, Conciseness, Flexibility, Productivity</a:t>
            </a:r>
          </a:p>
          <a:p>
            <a:pPr marL="177780" indent="-177780">
              <a:buNone/>
            </a:pPr>
            <a:r>
              <a:rPr lang="en-GB" sz="2400" b="1" i="1" dirty="0"/>
              <a:t>					[ Company name omitted ]</a:t>
            </a:r>
            <a:endParaRPr lang="en-GB" sz="2400" b="1" dirty="0"/>
          </a:p>
        </p:txBody>
      </p:sp>
      <p:sp>
        <p:nvSpPr>
          <p:cNvPr id="3" name="Rectangular Callout 2"/>
          <p:cNvSpPr/>
          <p:nvPr/>
        </p:nvSpPr>
        <p:spPr bwMode="auto">
          <a:xfrm>
            <a:off x="4374686" y="1708812"/>
            <a:ext cx="2140302"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36" y="2092042"/>
            <a:ext cx="1366051" cy="46165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26" y="3920842"/>
            <a:ext cx="1688512" cy="461651"/>
          </a:xfrm>
          <a:prstGeom prst="wedgeRectCallout">
            <a:avLst>
              <a:gd name="adj1" fmla="val -185905"/>
              <a:gd name="adj2" fmla="val -5758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547717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5600" dirty="0"/>
              <a:t>Overview</a:t>
            </a:r>
            <a:endParaRPr sz="5600" b="1" dirty="0"/>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t>F# is changing…</a:t>
            </a:r>
          </a:p>
          <a:p>
            <a:pPr lvl="1"/>
            <a:endParaRPr lang="en-GB" dirty="0"/>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400" dirty="0">
                <a:solidFill>
                  <a:schemeClr val="accent4">
                    <a:lumMod val="50000"/>
                  </a:schemeClr>
                </a:solidFill>
                <a:latin typeface="Segoe Light" pitchFamily="34" charset="0"/>
              </a:rPr>
              <a:t>“F# is</a:t>
            </a:r>
          </a:p>
          <a:p>
            <a:pPr algn="ctr" defTabSz="767675" fontAlgn="base">
              <a:spcBef>
                <a:spcPct val="0"/>
              </a:spcBef>
              <a:spcAft>
                <a:spcPct val="0"/>
              </a:spcAft>
            </a:pPr>
            <a:r>
              <a:rPr lang="en-GB" sz="3400" dirty="0">
                <a:solidFill>
                  <a:schemeClr val="accent4">
                    <a:lumMod val="50000"/>
                  </a:schemeClr>
                </a:solidFill>
                <a:latin typeface="Segoe Light" pitchFamily="34" charset="0"/>
              </a:rPr>
              <a:t>one language with many tools”</a:t>
            </a: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564257" y="3988941"/>
            <a:ext cx="245682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part of </a:t>
            </a:r>
          </a:p>
          <a:p>
            <a:pPr algn="ctr"/>
            <a:r>
              <a:rPr lang="en-GB" sz="3400" dirty="0">
                <a:gradFill>
                  <a:gsLst>
                    <a:gs pos="0">
                      <a:schemeClr val="tx1"/>
                    </a:gs>
                    <a:gs pos="86000">
                      <a:schemeClr val="tx1"/>
                    </a:gs>
                  </a:gsLst>
                  <a:lin ang="5400000" scaled="0"/>
                </a:gradFill>
                <a:latin typeface="Segoe Light" pitchFamily="34" charset="0"/>
              </a:rPr>
              <a:t>Visual Studio”</a:t>
            </a: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290217" y="1105213"/>
            <a:ext cx="5846938" cy="44208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5" y="2737470"/>
            <a:ext cx="1200547" cy="1108061"/>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697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5" y="2038475"/>
            <a:ext cx="794593" cy="5342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977649" y="1162564"/>
            <a:ext cx="475660" cy="12388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1" y="793662"/>
            <a:ext cx="111511"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715384"/>
            <a:ext cx="1266372"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885565"/>
            <a:ext cx="1414426"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3" y="1105213"/>
            <a:ext cx="986131" cy="4971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653196" y="72165"/>
            <a:ext cx="161666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3840787"/>
            <a:ext cx="1310848" cy="8501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3" y="4352492"/>
            <a:ext cx="905697"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4265875"/>
            <a:ext cx="14721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6152442"/>
            <a:ext cx="10576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5537203"/>
            <a:ext cx="1393576"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1" y="5059445"/>
            <a:ext cx="1786635" cy="4666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5617498"/>
            <a:ext cx="1665144"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6329521"/>
            <a:ext cx="1277960" cy="52848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7" y="4785047"/>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5237255"/>
            <a:ext cx="253338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0" y="3927402"/>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1" y="1172567"/>
            <a:ext cx="648655" cy="64967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4521727"/>
            <a:ext cx="204900" cy="11628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6" y="4499566"/>
            <a:ext cx="252147" cy="120712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5" y="-15712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8" y="-475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5" y="147607"/>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79" y="29996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93" tIns="38394" rIns="76793" bIns="3839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5" y="6093641"/>
            <a:ext cx="1345259" cy="688221"/>
          </a:xfrm>
          <a:prstGeom prst="rect">
            <a:avLst/>
          </a:prstGeom>
        </p:spPr>
      </p:pic>
      <p:sp>
        <p:nvSpPr>
          <p:cNvPr id="83" name="TextBox 82"/>
          <p:cNvSpPr txBox="1"/>
          <p:nvPr/>
        </p:nvSpPr>
        <p:spPr>
          <a:xfrm>
            <a:off x="2814534" y="5866741"/>
            <a:ext cx="1473160" cy="276999"/>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2" y="749116"/>
            <a:ext cx="839719" cy="37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5" y="3496949"/>
            <a:ext cx="815929"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3" y="5734671"/>
            <a:ext cx="540727" cy="857763"/>
          </a:xfrm>
          <a:prstGeom prst="rect">
            <a:avLst/>
          </a:prstGeom>
        </p:spPr>
      </p:pic>
      <p:cxnSp>
        <p:nvCxnSpPr>
          <p:cNvPr id="94" name="Straight Arrow Connector 93"/>
          <p:cNvCxnSpPr/>
          <p:nvPr/>
        </p:nvCxnSpPr>
        <p:spPr>
          <a:xfrm flipH="1" flipV="1">
            <a:off x="5959576" y="4096637"/>
            <a:ext cx="1177580" cy="70750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117029" y="1676299"/>
            <a:ext cx="157915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4352493"/>
            <a:ext cx="552950" cy="8033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5" y="2015445"/>
            <a:ext cx="830243" cy="37064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340741" y="3327712"/>
            <a:ext cx="1490793"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3421512"/>
            <a:ext cx="693480" cy="9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1" y="514392"/>
            <a:ext cx="562063"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2265006"/>
            <a:ext cx="124540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2603483"/>
            <a:ext cx="840886" cy="3495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1" y="4074480"/>
            <a:ext cx="1141541" cy="102865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344178" y="2572736"/>
            <a:ext cx="1208857"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895826"/>
            <a:ext cx="752858" cy="475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18032" y="184780"/>
            <a:ext cx="153888" cy="276999"/>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228952"/>
            <a:ext cx="8363938" cy="623248"/>
          </a:xfrm>
        </p:spPr>
        <p:txBody>
          <a:bodyPr/>
          <a:lstStyle/>
          <a:p>
            <a:r>
              <a:rPr lang="en-GB" dirty="0" smtClean="0"/>
              <a:t>New think…</a:t>
            </a:r>
            <a:endParaRPr lang="en-GB" dirty="0"/>
          </a:p>
        </p:txBody>
      </p:sp>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3116238"/>
          </a:xfrm>
        </p:spPr>
        <p:txBody>
          <a:bodyPr/>
          <a:lstStyle/>
          <a:p>
            <a:pPr algn="ctr"/>
            <a:r>
              <a:rPr lang="en-GB" dirty="0" smtClean="0"/>
              <a:t/>
            </a:r>
            <a:br>
              <a:rPr lang="en-GB" dirty="0" smtClean="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334593482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1"/>
            <a:ext cx="8382000" cy="4431983"/>
          </a:xfrm>
        </p:spPr>
        <p:txBody>
          <a:bodyPr/>
          <a:lstStyle/>
          <a:p>
            <a:r>
              <a:rPr lang="en-US" sz="4000" dirty="0"/>
              <a:t/>
            </a:r>
            <a:br>
              <a:rPr lang="en-US" sz="4000" dirty="0"/>
            </a:br>
            <a:r>
              <a:rPr lang="en-US" sz="4000" dirty="0"/>
              <a:t>Interoperable languages </a:t>
            </a:r>
            <a:r>
              <a:rPr lang="en-US" sz="4000" b="1" dirty="0"/>
              <a:t>remove entire phases from the analytical software development process</a:t>
            </a:r>
            <a:r>
              <a:rPr lang="en-US" sz="4000" dirty="0"/>
              <a:t/>
            </a:r>
            <a:br>
              <a:rPr lang="en-US" sz="4000" dirty="0"/>
            </a:br>
            <a:r>
              <a:rPr lang="en-US" sz="4000" dirty="0"/>
              <a:t/>
            </a:r>
            <a:br>
              <a:rPr lang="en-US" sz="4000" dirty="0"/>
            </a:br>
            <a:r>
              <a:rPr lang="en-US" sz="4000" dirty="0"/>
              <a:t>No R </a:t>
            </a:r>
            <a:r>
              <a:rPr lang="en-US" sz="4000" dirty="0">
                <a:sym typeface="Wingdings" pitchFamily="2" charset="2"/>
              </a:rPr>
              <a:t> C#</a:t>
            </a:r>
            <a:br>
              <a:rPr lang="en-US" sz="4000" dirty="0">
                <a:sym typeface="Wingdings" pitchFamily="2" charset="2"/>
              </a:rPr>
            </a:br>
            <a:r>
              <a:rPr lang="en-US" sz="4000" dirty="0">
                <a:sym typeface="Wingdings" pitchFamily="2" charset="2"/>
              </a:rPr>
              <a:t>No </a:t>
            </a:r>
            <a:r>
              <a:rPr lang="en-US" sz="4000" dirty="0" err="1">
                <a:sym typeface="Wingdings" pitchFamily="2" charset="2"/>
              </a:rPr>
              <a:t>Mathematica</a:t>
            </a:r>
            <a:r>
              <a:rPr lang="en-US" sz="4000" dirty="0">
                <a:sym typeface="Wingdings" pitchFamily="2" charset="2"/>
              </a:rPr>
              <a:t>  C++</a:t>
            </a:r>
            <a:r>
              <a:rPr lang="en-US" sz="4000" dirty="0"/>
              <a:t/>
            </a:r>
            <a:br>
              <a:rPr lang="en-US" sz="4000" dirty="0"/>
            </a:br>
            <a:endParaRPr lang="en-US" sz="4000" dirty="0"/>
          </a:p>
        </p:txBody>
      </p:sp>
    </p:spTree>
    <p:extLst>
      <p:ext uri="{BB962C8B-B14F-4D97-AF65-F5344CB8AC3E}">
        <p14:creationId xmlns:p14="http://schemas.microsoft.com/office/powerpoint/2010/main" val="328162021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9" y="977332"/>
            <a:ext cx="8382000" cy="3739485"/>
          </a:xfrm>
        </p:spPr>
        <p:txBody>
          <a:bodyPr/>
          <a:lstStyle/>
          <a:p>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392230157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780" indent="-177780">
              <a:buNone/>
            </a:pPr>
            <a:r>
              <a:rPr lang="en-GB" sz="2800" dirty="0">
                <a:latin typeface="+mj-lt"/>
              </a:rPr>
              <a:t>I have written </a:t>
            </a:r>
            <a:r>
              <a:rPr lang="en-GB" sz="2800" dirty="0">
                <a:solidFill>
                  <a:srgbClr val="00B050"/>
                </a:solidFill>
                <a:latin typeface="+mj-lt"/>
              </a:rPr>
              <a:t>an application to balance the national power generation schedule</a:t>
            </a:r>
            <a:r>
              <a:rPr lang="en-GB" sz="2800" dirty="0">
                <a:solidFill>
                  <a:schemeClr val="bg2">
                    <a:lumMod val="50000"/>
                  </a:schemeClr>
                </a:solidFill>
                <a:latin typeface="+mj-lt"/>
              </a:rPr>
              <a:t> </a:t>
            </a:r>
            <a:r>
              <a:rPr lang="en-GB" sz="2800" dirty="0">
                <a:latin typeface="+mj-lt"/>
              </a:rPr>
              <a:t>… for an energy company. </a:t>
            </a:r>
          </a:p>
          <a:p>
            <a:pPr marL="177780" indent="-177780">
              <a:buNone/>
            </a:pPr>
            <a:endParaRPr lang="en-GB" sz="2800" dirty="0">
              <a:latin typeface="+mj-lt"/>
            </a:endParaRPr>
          </a:p>
          <a:p>
            <a:pPr marL="177780" indent="-177780">
              <a:buNone/>
            </a:pPr>
            <a:r>
              <a:rPr lang="en-GB" sz="2800" dirty="0">
                <a:latin typeface="+mj-lt"/>
              </a:rPr>
              <a:t>...</a:t>
            </a:r>
            <a:r>
              <a:rPr lang="en-GB" sz="2800" dirty="0">
                <a:solidFill>
                  <a:srgbClr val="00B050"/>
                </a:solidFill>
                <a:latin typeface="+mj-lt"/>
              </a:rPr>
              <a:t>the calculation engine was written in F#</a:t>
            </a:r>
            <a:r>
              <a:rPr lang="en-GB" sz="2800" dirty="0">
                <a:latin typeface="+mj-lt"/>
              </a:rPr>
              <a:t>. </a:t>
            </a:r>
          </a:p>
          <a:p>
            <a:pPr marL="177780" indent="-177780">
              <a:buNone/>
            </a:pPr>
            <a:endParaRPr lang="en-GB" sz="2800" dirty="0">
              <a:latin typeface="+mj-lt"/>
            </a:endParaRPr>
          </a:p>
          <a:p>
            <a:pPr marL="177780" indent="-177780">
              <a:buNone/>
            </a:pPr>
            <a:r>
              <a:rPr lang="en-GB" sz="2800" dirty="0">
                <a:latin typeface="+mj-lt"/>
              </a:rPr>
              <a:t>The use of F# to </a:t>
            </a:r>
            <a:r>
              <a:rPr lang="en-GB" sz="2800" dirty="0">
                <a:solidFill>
                  <a:srgbClr val="00B050"/>
                </a:solidFill>
                <a:latin typeface="+mj-lt"/>
              </a:rPr>
              <a:t>address the complexity at the heart of this application</a:t>
            </a:r>
            <a:r>
              <a:rPr lang="en-GB" sz="2800" dirty="0">
                <a:solidFill>
                  <a:srgbClr val="FFFF00"/>
                </a:solidFill>
                <a:latin typeface="+mj-lt"/>
              </a:rPr>
              <a:t> </a:t>
            </a:r>
            <a:r>
              <a:rPr lang="en-GB" sz="2800" dirty="0">
                <a:latin typeface="+mj-lt"/>
              </a:rPr>
              <a:t>clearly demonstrates a sweet spot for the language … </a:t>
            </a:r>
            <a:r>
              <a:rPr lang="en-GB" sz="2800" dirty="0">
                <a:solidFill>
                  <a:srgbClr val="00B050"/>
                </a:solidFill>
                <a:latin typeface="+mj-lt"/>
              </a:rPr>
              <a:t>algorithmic analysis of large data sets</a:t>
            </a:r>
            <a:r>
              <a:rPr lang="en-GB" sz="2800" dirty="0">
                <a:latin typeface="+mj-lt"/>
              </a:rPr>
              <a:t>. </a:t>
            </a:r>
          </a:p>
          <a:p>
            <a:pPr marL="177780" indent="-177780">
              <a:buNone/>
            </a:pPr>
            <a:endParaRPr lang="en-GB" sz="2800" dirty="0">
              <a:latin typeface="+mj-lt"/>
            </a:endParaRPr>
          </a:p>
          <a:p>
            <a:pPr marL="177780" indent="-177780" algn="r">
              <a:buNone/>
            </a:pPr>
            <a:r>
              <a:rPr lang="en-GB" sz="2800" dirty="0">
                <a:latin typeface="+mj-lt"/>
              </a:rPr>
              <a:t>Simon Cousins (Eon </a:t>
            </a:r>
            <a:r>
              <a:rPr lang="en-GB" sz="2800" dirty="0" err="1">
                <a:latin typeface="+mj-lt"/>
              </a:rPr>
              <a:t>Powergen</a:t>
            </a:r>
            <a:r>
              <a:rPr lang="en-GB" sz="2800" dirty="0">
                <a:latin typeface="+mj-lt"/>
              </a:rPr>
              <a:t>)</a:t>
            </a:r>
          </a:p>
        </p:txBody>
      </p:sp>
      <p:sp>
        <p:nvSpPr>
          <p:cNvPr id="6" name="TextBox 5"/>
          <p:cNvSpPr txBox="1"/>
          <p:nvPr/>
        </p:nvSpPr>
        <p:spPr>
          <a:xfrm>
            <a:off x="439191" y="6262254"/>
            <a:ext cx="3246119" cy="338554"/>
          </a:xfrm>
          <a:prstGeom prst="rect">
            <a:avLst/>
          </a:prstGeom>
          <a:noFill/>
        </p:spPr>
        <p:txBody>
          <a:bodyPr wrap="square" lIns="0" tIns="0" rIns="0" bIns="0" rtlCol="0">
            <a:spAutoFit/>
          </a:bodyPr>
          <a:lstStyle/>
          <a:p>
            <a:r>
              <a:rPr lang="en-GB" sz="2200" b="1" dirty="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7393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560" indent="-260321">
              <a:buNone/>
            </a:pPr>
            <a:r>
              <a:rPr lang="en-GB" sz="2800" b="1" dirty="0">
                <a:solidFill>
                  <a:srgbClr val="00B050"/>
                </a:solidFill>
              </a:rPr>
              <a:t>Interoperation</a:t>
            </a:r>
            <a:r>
              <a:rPr lang="en-GB" sz="2000" dirty="0">
                <a:solidFill>
                  <a:srgbClr val="00B05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Units of measure</a:t>
            </a:r>
            <a:r>
              <a:rPr lang="en-GB" sz="2800" dirty="0">
                <a:solidFill>
                  <a:srgbClr val="00B050"/>
                </a:solidFill>
              </a:rPr>
              <a:t> </a:t>
            </a:r>
            <a:r>
              <a:rPr lang="en-GB" sz="2000" dirty="0">
                <a:solidFill>
                  <a:schemeClr val="tx1"/>
                </a:solidFill>
              </a:rPr>
              <a:t>… a huge time saver...</a:t>
            </a:r>
            <a:r>
              <a:rPr lang="en-GB" sz="2000" b="1" dirty="0">
                <a:solidFill>
                  <a:schemeClr val="tx1"/>
                </a:solidFill>
              </a:rPr>
              <a:t>it eradicates a whole class of errors</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Exploratory programming</a:t>
            </a:r>
            <a:r>
              <a:rPr lang="en-GB" sz="2000" dirty="0">
                <a:solidFill>
                  <a:srgbClr val="00B050"/>
                </a:solidFill>
              </a:rPr>
              <a:t> </a:t>
            </a:r>
            <a:r>
              <a:rPr lang="en-GB" sz="2000" dirty="0">
                <a:solidFill>
                  <a:schemeClr val="tx1"/>
                </a:solidFill>
              </a:rPr>
              <a:t>…Working with F# Interactive allowed me to </a:t>
            </a:r>
            <a:r>
              <a:rPr lang="en-GB" sz="2000" b="1" dirty="0">
                <a:solidFill>
                  <a:schemeClr val="tx1"/>
                </a:solidFill>
              </a:rPr>
              <a:t>explore the solution space more effectively</a:t>
            </a:r>
            <a:r>
              <a:rPr lang="en-GB" sz="2000" dirty="0">
                <a:solidFill>
                  <a:schemeClr val="tx1"/>
                </a:solidFill>
              </a:rPr>
              <a:t>.</a:t>
            </a:r>
          </a:p>
          <a:p>
            <a:pPr marL="355560" indent="-260321">
              <a:buNone/>
            </a:pPr>
            <a:endParaRPr lang="en-GB" sz="2000" dirty="0"/>
          </a:p>
          <a:p>
            <a:pPr marL="355560" indent="-260321">
              <a:buNone/>
            </a:pPr>
            <a:r>
              <a:rPr lang="en-GB" sz="2800" b="1" dirty="0">
                <a:solidFill>
                  <a:srgbClr val="00B050"/>
                </a:solidFill>
              </a:rPr>
              <a:t>Unit testing</a:t>
            </a:r>
            <a:r>
              <a:rPr lang="en-GB" sz="2800" dirty="0">
                <a:solidFill>
                  <a:srgbClr val="00B050"/>
                </a:solidFill>
              </a:rPr>
              <a:t> </a:t>
            </a:r>
            <a:r>
              <a:rPr lang="en-GB" sz="2000" dirty="0">
                <a:solidFill>
                  <a:schemeClr val="tx1"/>
                </a:solidFill>
              </a:rPr>
              <a:t>…a joy to test.</a:t>
            </a:r>
            <a:r>
              <a:rPr lang="en-GB" sz="2000" b="1" dirty="0">
                <a:solidFill>
                  <a:schemeClr val="tx1"/>
                </a:solidFill>
              </a:rPr>
              <a:t> There are no complex time-dependent interactions to screw things up….</a:t>
            </a:r>
          </a:p>
          <a:p>
            <a:pPr marL="355560" indent="-260321">
              <a:buNone/>
            </a:pPr>
            <a:endParaRPr lang="en-GB" sz="2000" b="1" dirty="0">
              <a:solidFill>
                <a:schemeClr val="bg2">
                  <a:lumMod val="50000"/>
                </a:schemeClr>
              </a:solidFill>
            </a:endParaRPr>
          </a:p>
          <a:p>
            <a:pPr marL="355560" indent="-260321">
              <a:buNone/>
            </a:pPr>
            <a:endParaRPr lang="en-GB" sz="2800" dirty="0"/>
          </a:p>
          <a:p>
            <a:pPr marL="355560" indent="-260321">
              <a:buNone/>
            </a:pPr>
            <a:r>
              <a:rPr lang="en-GB" sz="2800" b="1" dirty="0">
                <a:solidFill>
                  <a:srgbClr val="00B050"/>
                </a:solidFill>
              </a:rPr>
              <a:t>Parallelism</a:t>
            </a:r>
            <a:r>
              <a:rPr lang="en-GB" sz="2000" dirty="0">
                <a:solidFill>
                  <a:srgbClr val="00B050"/>
                </a:solidFill>
              </a:rPr>
              <a:t> </a:t>
            </a:r>
            <a:r>
              <a:rPr lang="en-GB" sz="2000" dirty="0">
                <a:solidFill>
                  <a:schemeClr val="tx1"/>
                </a:solidFill>
              </a:rPr>
              <a:t>…The functional purity ... makes it ripe for exploiting </a:t>
            </a:r>
            <a:r>
              <a:rPr lang="en-GB" sz="2000" b="1" dirty="0">
                <a:solidFill>
                  <a:schemeClr val="tx1"/>
                </a:solidFill>
              </a:rPr>
              <a:t>the inherent parallelism in processing vectors of data</a:t>
            </a:r>
            <a:r>
              <a:rPr lang="en-GB" sz="2000" dirty="0">
                <a:solidFill>
                  <a:schemeClr val="tx1"/>
                </a:solidFill>
              </a:rPr>
              <a:t>. </a:t>
            </a:r>
          </a:p>
          <a:p>
            <a:pPr marL="355560" indent="-260321">
              <a:buNone/>
            </a:pPr>
            <a:endParaRPr lang="en-GB" sz="2000" b="1" dirty="0">
              <a:solidFill>
                <a:schemeClr val="bg2">
                  <a:lumMod val="50000"/>
                </a:schemeClr>
              </a:solidFill>
            </a:endParaRPr>
          </a:p>
          <a:p>
            <a:pPr marL="355560" indent="-260321">
              <a:buNone/>
            </a:pPr>
            <a:r>
              <a:rPr lang="en-GB" sz="2800" b="1" dirty="0">
                <a:solidFill>
                  <a:srgbClr val="00B050"/>
                </a:solidFill>
              </a:rPr>
              <a:t>Code reduction</a:t>
            </a:r>
            <a:r>
              <a:rPr lang="en-GB" sz="2800" b="1" dirty="0">
                <a:solidFill>
                  <a:schemeClr val="tx1"/>
                </a:solidFill>
              </a:rPr>
              <a:t>…</a:t>
            </a:r>
            <a:r>
              <a:rPr lang="en-GB" sz="2800" dirty="0">
                <a:solidFill>
                  <a:schemeClr val="tx1"/>
                </a:solidFill>
              </a:rPr>
              <a:t> </a:t>
            </a:r>
            <a:r>
              <a:rPr lang="en-GB" sz="2000" dirty="0">
                <a:solidFill>
                  <a:schemeClr val="tx1"/>
                </a:solidFill>
              </a:rPr>
              <a:t>… vectors and matrices…higher order functions eat these for breakfast with </a:t>
            </a:r>
            <a:r>
              <a:rPr lang="en-GB" sz="2000" b="1" dirty="0">
                <a:solidFill>
                  <a:schemeClr val="tx1"/>
                </a:solidFill>
              </a:rPr>
              <a:t>minimal fuss, minimal code. Beautiful.</a:t>
            </a:r>
          </a:p>
          <a:p>
            <a:pPr marL="355560" indent="-260321">
              <a:buNone/>
            </a:pPr>
            <a:endParaRPr lang="en-GB" sz="2000" b="1" dirty="0">
              <a:solidFill>
                <a:srgbClr val="FFFF00"/>
              </a:solidFill>
            </a:endParaRPr>
          </a:p>
          <a:p>
            <a:pPr marL="355560" indent="-260321">
              <a:buNone/>
            </a:pPr>
            <a:r>
              <a:rPr lang="en-GB" sz="2800" b="1" dirty="0">
                <a:solidFill>
                  <a:srgbClr val="00B050"/>
                </a:solidFill>
              </a:rPr>
              <a:t>Lack of bugs</a:t>
            </a:r>
            <a:r>
              <a:rPr lang="en-GB" sz="2800" b="1" dirty="0">
                <a:solidFill>
                  <a:schemeClr val="tx1"/>
                </a:solidFill>
              </a:rPr>
              <a:t>…</a:t>
            </a:r>
            <a:r>
              <a:rPr lang="en-GB" sz="2000" dirty="0">
                <a:solidFill>
                  <a:schemeClr val="tx1"/>
                </a:solidFill>
              </a:rPr>
              <a:t> Functional programming can feel strange.  .. once the type checker is satisfied </a:t>
            </a:r>
            <a:r>
              <a:rPr lang="en-GB" sz="2000" b="1" dirty="0">
                <a:solidFill>
                  <a:schemeClr val="tx1"/>
                </a:solidFill>
              </a:rPr>
              <a:t>that’s often it, it works</a:t>
            </a:r>
            <a:r>
              <a:rPr lang="en-GB" sz="2000" dirty="0">
                <a:solidFill>
                  <a:schemeClr val="tx1"/>
                </a:solidFill>
              </a:rPr>
              <a:t>. </a:t>
            </a:r>
          </a:p>
          <a:p>
            <a:pPr marL="355560" indent="-260321">
              <a:buNone/>
            </a:pPr>
            <a:endParaRPr lang="en-GB" sz="2000" dirty="0"/>
          </a:p>
        </p:txBody>
      </p:sp>
      <p:sp>
        <p:nvSpPr>
          <p:cNvPr id="4" name="Rectangular Callout 3"/>
          <p:cNvSpPr/>
          <p:nvPr/>
        </p:nvSpPr>
        <p:spPr bwMode="auto">
          <a:xfrm>
            <a:off x="3127546" y="1650207"/>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44" y="3007952"/>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42" y="4712061"/>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41" y="4394916"/>
            <a:ext cx="168851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a:gradFill>
                  <a:gsLst>
                    <a:gs pos="0">
                      <a:srgbClr val="FFFFFF"/>
                    </a:gs>
                    <a:gs pos="100000">
                      <a:srgbClr val="FFFFFF"/>
                    </a:gs>
                  </a:gsLst>
                  <a:lin ang="5400000" scaled="0"/>
                </a:gradFill>
                <a:latin typeface="Segoe Light" pitchFamily="34" charset="0"/>
              </a:rPr>
              <a:t>Correctness</a:t>
            </a:r>
            <a:endParaRPr lang="en-GB" sz="2400" b="1" dirty="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20" y="832788"/>
            <a:ext cx="1366051"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96" y="2573529"/>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89" y="363243"/>
            <a:ext cx="2140302" cy="46165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26" tIns="45713" rIns="91426" bIns="45713" numCol="1" rtlCol="0" anchor="ctr" anchorCtr="0" compatLnSpc="1">
            <a:prstTxWarp prst="textNoShape">
              <a:avLst/>
            </a:prstTxWarp>
            <a:spAutoFit/>
          </a:bodyPr>
          <a:lstStyle/>
          <a:p>
            <a:pPr algn="ctr" defTabSz="913996"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39084812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2423740"/>
          </a:xfrm>
        </p:spPr>
        <p:txBody>
          <a:bodyPr/>
          <a:lstStyle/>
          <a:p>
            <a:r>
              <a:rPr lang="en-GB" dirty="0" smtClean="0"/>
              <a:t>Amazon Web Services .NET SDKs </a:t>
            </a:r>
            <a:br>
              <a:rPr lang="en-GB" dirty="0" smtClean="0"/>
            </a:br>
            <a:r>
              <a:rPr lang="en-GB" sz="4000" dirty="0"/>
              <a:t/>
            </a:r>
            <a:br>
              <a:rPr lang="en-GB" sz="4000" dirty="0"/>
            </a:br>
            <a:r>
              <a:rPr lang="en-GB" sz="3000" dirty="0">
                <a:hlinkClick r:id="rId2"/>
              </a:rPr>
              <a:t>http://aws.amazon.com/tools</a:t>
            </a:r>
            <a:r>
              <a:rPr lang="en-GB" sz="3000" dirty="0"/>
              <a:t> </a:t>
            </a:r>
            <a:br>
              <a:rPr lang="en-GB" sz="3000" dirty="0"/>
            </a:br>
            <a:r>
              <a:rPr lang="en-GB" sz="3000" dirty="0"/>
              <a:t/>
            </a:r>
            <a:br>
              <a:rPr lang="en-GB" sz="3000" dirty="0"/>
            </a:br>
            <a:r>
              <a:rPr lang="en-GB" sz="3000" dirty="0">
                <a:hlinkClick r:id="rId3"/>
              </a:rPr>
              <a:t>https://github.com/aws</a:t>
            </a:r>
            <a:r>
              <a:rPr lang="en-GB" sz="3000" dirty="0"/>
              <a:t> (Apache 2.0)</a:t>
            </a:r>
            <a:endParaRPr lang="en-GB" sz="4000"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116140" y="1350818"/>
            <a:ext cx="6707083" cy="49666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p>
        </p:txBody>
      </p:sp>
      <p:sp>
        <p:nvSpPr>
          <p:cNvPr id="2" name="Title 1"/>
          <p:cNvSpPr>
            <a:spLocks noGrp="1"/>
          </p:cNvSpPr>
          <p:nvPr>
            <p:ph type="title"/>
          </p:nvPr>
        </p:nvSpPr>
        <p:spPr/>
        <p:txBody>
          <a:bodyPr/>
          <a:lstStyle/>
          <a:p>
            <a:r>
              <a:rPr lang="en-GB" dirty="0" smtClean="0"/>
              <a:t>The developer’s perspective	</a:t>
            </a:r>
            <a:endParaRPr lang="en-GB" dirty="0"/>
          </a:p>
        </p:txBody>
      </p:sp>
      <p:sp>
        <p:nvSpPr>
          <p:cNvPr id="3" name="Content Placeholder 2"/>
          <p:cNvSpPr>
            <a:spLocks noGrp="1"/>
          </p:cNvSpPr>
          <p:nvPr>
            <p:ph idx="1"/>
          </p:nvPr>
        </p:nvSpPr>
        <p:spPr>
          <a:xfrm>
            <a:off x="457200" y="1600203"/>
            <a:ext cx="4978896" cy="3927229"/>
          </a:xfrm>
        </p:spPr>
        <p:txBody>
          <a:bodyPr/>
          <a:lstStyle/>
          <a:p>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6"/>
            <a:ext cx="8363938" cy="2368341"/>
          </a:xfrm>
        </p:spPr>
        <p:txBody>
          <a:bodyPr/>
          <a:lstStyle/>
          <a:p>
            <a:r>
              <a:rPr lang="en-GB" dirty="0" smtClean="0"/>
              <a:t>Azure .NET SDKs</a:t>
            </a:r>
            <a:br>
              <a:rPr lang="en-GB" dirty="0" smtClean="0"/>
            </a:br>
            <a:r>
              <a:rPr lang="en-GB" dirty="0"/>
              <a:t/>
            </a:r>
            <a:br>
              <a:rPr lang="en-GB" dirty="0"/>
            </a:br>
            <a:r>
              <a:rPr lang="en-GB" sz="2700" dirty="0">
                <a:hlinkClick r:id="rId2"/>
              </a:rPr>
              <a:t>http://www.windowsazure.com</a:t>
            </a:r>
            <a:r>
              <a:rPr lang="en-GB" sz="2700" dirty="0"/>
              <a:t> </a:t>
            </a:r>
            <a:br>
              <a:rPr lang="en-GB" sz="2700" dirty="0"/>
            </a:br>
            <a:r>
              <a:rPr lang="en-GB" sz="2700" dirty="0"/>
              <a:t/>
            </a:r>
            <a:br>
              <a:rPr lang="en-GB" sz="2700" dirty="0"/>
            </a:br>
            <a:r>
              <a:rPr lang="en-GB" sz="2700" dirty="0">
                <a:hlinkClick r:id="rId3"/>
              </a:rPr>
              <a:t>https://github.com/WindowsAzure/</a:t>
            </a:r>
            <a:r>
              <a:rPr lang="en-GB" sz="2700" dirty="0"/>
              <a:t>  (Apache 2.0)</a:t>
            </a:r>
            <a:endParaRPr lang="en-GB" dirty="0"/>
          </a:p>
        </p:txBody>
      </p:sp>
      <p:sp>
        <p:nvSpPr>
          <p:cNvPr id="3" name="Text Placeholder 2"/>
          <p:cNvSpPr>
            <a:spLocks noGrp="1"/>
          </p:cNvSpPr>
          <p:nvPr>
            <p:ph type="body" idx="1"/>
          </p:nvPr>
        </p:nvSpPr>
        <p:spPr>
          <a:xfrm>
            <a:off x="389437" y="1447807"/>
            <a:ext cx="8363937" cy="457048"/>
          </a:xfrm>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658853" y="1255304"/>
            <a:ext cx="6543245" cy="517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0"/>
            <a:ext cx="8382000" cy="2589940"/>
          </a:xfrm>
        </p:spPr>
        <p:txBody>
          <a:bodyPr/>
          <a:lstStyle/>
          <a:p>
            <a:r>
              <a:rPr lang="en-GB" sz="9700" b="1" dirty="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220" y="1119115"/>
            <a:ext cx="7303915" cy="406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318549"/>
          </a:xfrm>
        </p:spPr>
        <p:txBody>
          <a:bodyPr/>
          <a:lstStyle/>
          <a:p>
            <a:r>
              <a:rPr lang="en-GB" sz="2300" dirty="0">
                <a:latin typeface="Consolas" pitchFamily="49" charset="0"/>
                <a:cs typeface="Consolas" pitchFamily="49" charset="0"/>
              </a:rPr>
              <a:t>type Rating = { </a:t>
            </a:r>
            <a:r>
              <a:rPr lang="en-GB" sz="2300" dirty="0" err="1">
                <a:latin typeface="Consolas" pitchFamily="49" charset="0"/>
                <a:cs typeface="Consolas" pitchFamily="49" charset="0"/>
              </a:rPr>
              <a:t>UserId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r>
              <a:rPr lang="en-GB" sz="2300" dirty="0" err="1">
                <a:latin typeface="Consolas" pitchFamily="49" charset="0"/>
                <a:cs typeface="Consolas" pitchFamily="49" charset="0"/>
              </a:rPr>
              <a:t>DishId</a:t>
            </a:r>
            <a:r>
              <a:rPr lang="en-GB" sz="2300" dirty="0">
                <a:latin typeface="Consolas" pitchFamily="49" charset="0"/>
                <a:cs typeface="Consolas" pitchFamily="49" charset="0"/>
              </a:rPr>
              <a:t>: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Rating: </a:t>
            </a:r>
            <a:r>
              <a:rPr lang="en-GB" sz="2300" dirty="0" err="1">
                <a:latin typeface="Consolas" pitchFamily="49" charset="0"/>
                <a:cs typeface="Consolas" pitchFamily="49" charset="0"/>
              </a:rPr>
              <a:t>int</a:t>
            </a:r>
            <a:r>
              <a:rPr lang="en-GB" sz="2300" dirty="0">
                <a:latin typeface="Consolas" pitchFamily="49" charset="0"/>
                <a:cs typeface="Consolas" pitchFamily="49" charset="0"/>
              </a:rPr>
              <a:t> }</a:t>
            </a:r>
          </a:p>
        </p:txBody>
      </p:sp>
    </p:spTree>
    <p:extLst>
      <p:ext uri="{BB962C8B-B14F-4D97-AF65-F5344CB8AC3E}">
        <p14:creationId xmlns:p14="http://schemas.microsoft.com/office/powerpoint/2010/main" val="220588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2991588"/>
          </a:xfrm>
        </p:spPr>
        <p:txBody>
          <a:bodyPr/>
          <a:lstStyle/>
          <a:p>
            <a:pPr algn="l"/>
            <a:r>
              <a:rPr lang="en-GB" sz="2400" dirty="0">
                <a:latin typeface="Consolas" pitchFamily="49" charset="0"/>
                <a:cs typeface="Consolas" pitchFamily="49" charset="0"/>
              </a:rPr>
              <a:t>let </a:t>
            </a:r>
            <a:r>
              <a:rPr lang="en-GB" sz="2400" dirty="0" err="1">
                <a:latin typeface="Consolas" pitchFamily="49" charset="0"/>
                <a:cs typeface="Consolas" pitchFamily="49" charset="0"/>
              </a:rPr>
              <a:t>svd</a:t>
            </a:r>
            <a:r>
              <a:rPr lang="en-GB" sz="2400" dirty="0">
                <a:latin typeface="Consolas" pitchFamily="49" charset="0"/>
                <a:cs typeface="Consolas" pitchFamily="49" charset="0"/>
              </a:rPr>
              <a:t> = </a:t>
            </a:r>
            <a:r>
              <a:rPr lang="en-GB" sz="2400" dirty="0" err="1">
                <a:latin typeface="Consolas" pitchFamily="49" charset="0"/>
                <a:cs typeface="Consolas" pitchFamily="49" charset="0"/>
              </a:rPr>
              <a:t>data.Svd</a:t>
            </a:r>
            <a:r>
              <a:rPr lang="en-GB" sz="2400" dirty="0">
                <a:latin typeface="Consolas" pitchFamily="49" charset="0"/>
                <a:cs typeface="Consolas" pitchFamily="49" charset="0"/>
              </a:rPr>
              <a:t>(true)</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a:latin typeface="Consolas" pitchFamily="49" charset="0"/>
                <a:cs typeface="Consolas" pitchFamily="49" charset="0"/>
              </a:rPr>
              <a:t>U, </a:t>
            </a:r>
            <a:r>
              <a:rPr lang="en-GB" sz="2400" dirty="0">
                <a:latin typeface="Consolas" pitchFamily="49" charset="0"/>
                <a:cs typeface="Consolas" pitchFamily="49" charset="0"/>
              </a:rPr>
              <a:t>S, </a:t>
            </a:r>
            <a:r>
              <a:rPr lang="en-GB" sz="2400" dirty="0" err="1">
                <a:latin typeface="Consolas" pitchFamily="49" charset="0"/>
                <a:cs typeface="Consolas" pitchFamily="49" charset="0"/>
              </a:rPr>
              <a:t>Vt</a:t>
            </a:r>
            <a:r>
              <a:rPr lang="en-GB" sz="2400" dirty="0">
                <a:latin typeface="Consolas" pitchFamily="49" charset="0"/>
                <a:cs typeface="Consolas" pitchFamily="49" charset="0"/>
              </a:rPr>
              <a:t> = </a:t>
            </a:r>
            <a:r>
              <a:rPr lang="en-GB" sz="2400" dirty="0" err="1">
                <a:latin typeface="Consolas" pitchFamily="49" charset="0"/>
                <a:cs typeface="Consolas" pitchFamily="49" charset="0"/>
              </a:rPr>
              <a:t>svd.U</a:t>
            </a:r>
            <a:r>
              <a:rPr lang="en-GB" sz="2400" dirty="0">
                <a:latin typeface="Consolas" pitchFamily="49" charset="0"/>
                <a:cs typeface="Consolas" pitchFamily="49" charset="0"/>
              </a:rPr>
              <a:t>(), </a:t>
            </a:r>
            <a:r>
              <a:rPr lang="en-GB" sz="2400" dirty="0" err="1">
                <a:latin typeface="Consolas" pitchFamily="49" charset="0"/>
                <a:cs typeface="Consolas" pitchFamily="49" charset="0"/>
              </a:rPr>
              <a:t>svd.S</a:t>
            </a:r>
            <a:r>
              <a:rPr lang="en-GB" sz="2400" dirty="0">
                <a:latin typeface="Consolas" pitchFamily="49" charset="0"/>
                <a:cs typeface="Consolas" pitchFamily="49" charset="0"/>
              </a:rPr>
              <a:t>(), </a:t>
            </a:r>
            <a:r>
              <a:rPr lang="en-GB" sz="2400" dirty="0" err="1">
                <a:latin typeface="Consolas" pitchFamily="49" charset="0"/>
                <a:cs typeface="Consolas" pitchFamily="49" charset="0"/>
              </a:rPr>
              <a:t>svd.VT</a:t>
            </a:r>
            <a:r>
              <a:rPr lang="en-GB" sz="2400" dirty="0">
                <a:latin typeface="Consolas" pitchFamily="49" charset="0"/>
                <a:cs typeface="Consolas" pitchFamily="49" charset="0"/>
              </a:rPr>
              <a:t>()</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a:latin typeface="Consolas" pitchFamily="49" charset="0"/>
                <a:cs typeface="Consolas" pitchFamily="49" charset="0"/>
              </a:rPr>
              <a:t>reconstructed = U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userToCategory</a:t>
            </a:r>
            <a:r>
              <a:rPr lang="en-GB" sz="2400" dirty="0">
                <a:latin typeface="Consolas" pitchFamily="49" charset="0"/>
                <a:cs typeface="Consolas" pitchFamily="49" charset="0"/>
              </a:rPr>
              <a:t> = U * S </a:t>
            </a:r>
            <a:br>
              <a:rPr lang="en-GB" sz="2400" dirty="0">
                <a:latin typeface="Consolas" pitchFamily="49" charset="0"/>
                <a:cs typeface="Consolas" pitchFamily="49" charset="0"/>
              </a:rPr>
            </a:br>
            <a:r>
              <a:rPr lang="en-GB" sz="2400" dirty="0">
                <a:latin typeface="Consolas" pitchFamily="49" charset="0"/>
                <a:cs typeface="Consolas" pitchFamily="49" charset="0"/>
              </a:rPr>
              <a:t/>
            </a:r>
            <a:br>
              <a:rPr lang="en-GB" sz="2400" dirty="0">
                <a:latin typeface="Consolas" pitchFamily="49" charset="0"/>
                <a:cs typeface="Consolas" pitchFamily="49" charset="0"/>
              </a:rPr>
            </a:br>
            <a:r>
              <a:rPr lang="en-GB" sz="2400" dirty="0">
                <a:latin typeface="Consolas" pitchFamily="49" charset="0"/>
                <a:cs typeface="Consolas" pitchFamily="49" charset="0"/>
              </a:rPr>
              <a:t>let </a:t>
            </a:r>
            <a:r>
              <a:rPr lang="en-GB" sz="2400" dirty="0" err="1">
                <a:latin typeface="Consolas" pitchFamily="49" charset="0"/>
                <a:cs typeface="Consolas" pitchFamily="49" charset="0"/>
              </a:rPr>
              <a:t>categoryToDish</a:t>
            </a:r>
            <a:r>
              <a:rPr lang="en-GB" sz="2400" dirty="0">
                <a:latin typeface="Consolas" pitchFamily="49" charset="0"/>
                <a:cs typeface="Consolas" pitchFamily="49" charset="0"/>
              </a:rPr>
              <a:t> = S * </a:t>
            </a:r>
            <a:r>
              <a:rPr lang="en-GB" sz="2400" dirty="0" err="1">
                <a:latin typeface="Consolas" pitchFamily="49" charset="0"/>
                <a:cs typeface="Consolas" pitchFamily="49" charset="0"/>
              </a:rPr>
              <a:t>Vt</a:t>
            </a:r>
            <a:r>
              <a:rPr lang="en-GB" sz="2400" dirty="0">
                <a:latin typeface="Consolas" pitchFamily="49" charset="0"/>
                <a:cs typeface="Consolas" pitchFamily="49" charset="0"/>
              </a:rPr>
              <a:t> </a:t>
            </a:r>
          </a:p>
        </p:txBody>
      </p:sp>
      <p:sp>
        <p:nvSpPr>
          <p:cNvPr id="3" name="TextBox 2"/>
          <p:cNvSpPr txBox="1"/>
          <p:nvPr/>
        </p:nvSpPr>
        <p:spPr>
          <a:xfrm>
            <a:off x="5478262" y="6276517"/>
            <a:ext cx="3753848" cy="307777"/>
          </a:xfrm>
          <a:prstGeom prst="rect">
            <a:avLst/>
          </a:prstGeom>
          <a:noFill/>
        </p:spPr>
        <p:txBody>
          <a:bodyPr wrap="none" lIns="0" tIns="0" rIns="0" bIns="0" rtlCol="0">
            <a:spAutoFit/>
          </a:bodyPr>
          <a:lstStyle/>
          <a:p>
            <a:r>
              <a:rPr lang="en-GB" sz="2000" dirty="0">
                <a:hlinkClick r:id="rId2"/>
              </a:rPr>
              <a:t>Latent Semantic </a:t>
            </a:r>
            <a:r>
              <a:rPr lang="en-GB" sz="2000" dirty="0">
                <a:hlinkClick r:id="rId2"/>
              </a:rPr>
              <a:t>Indexing with F#</a:t>
            </a:r>
            <a:endParaRPr lang="en-GB"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6929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76999"/>
          </a:xfrm>
        </p:spPr>
        <p:txBody>
          <a:bodyPr/>
          <a:lstStyle/>
          <a:p>
            <a:r>
              <a:rPr lang="en-GB" sz="2000" dirty="0" err="1">
                <a:latin typeface="Consolas" pitchFamily="49" charset="0"/>
                <a:cs typeface="Consolas" pitchFamily="49" charset="0"/>
              </a:rPr>
              <a:t>data.Countries.Brazil.Indicators.``Population</a:t>
            </a:r>
            <a:r>
              <a:rPr lang="en-GB" sz="2000" dirty="0">
                <a:latin typeface="Consolas" pitchFamily="49" charset="0"/>
                <a:cs typeface="Consolas" pitchFamily="49" charset="0"/>
              </a:rPr>
              <a:t> ages 0-14 </a:t>
            </a:r>
            <a:r>
              <a:rPr lang="en-GB" sz="2000" dirty="0" smtClean="0">
                <a:latin typeface="Consolas" pitchFamily="49" charset="0"/>
                <a:cs typeface="Consolas" pitchFamily="49" charset="0"/>
              </a:rPr>
              <a:t>(%)``</a:t>
            </a:r>
            <a:endParaRPr lang="en-GB" sz="2000" b="1" dirty="0">
              <a:latin typeface="Consolas" pitchFamily="49" charset="0"/>
              <a:cs typeface="Consolas" pitchFamily="49" charset="0"/>
            </a:endParaRPr>
          </a:p>
        </p:txBody>
      </p:sp>
    </p:spTree>
    <p:extLst>
      <p:ext uri="{BB962C8B-B14F-4D97-AF65-F5344CB8AC3E}">
        <p14:creationId xmlns:p14="http://schemas.microsoft.com/office/powerpoint/2010/main" val="373190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t>We need to bring information </a:t>
            </a:r>
            <a:r>
              <a:rPr lang="en-GB" b="1" dirty="0" smtClean="0"/>
              <a:t>into</a:t>
            </a:r>
            <a:r>
              <a:rPr lang="en-GB" dirty="0" smtClean="0"/>
              <a:t> the language…</a:t>
            </a:r>
            <a:br>
              <a:rPr lang="en-GB" dirty="0" smtClean="0"/>
            </a:br>
            <a:r>
              <a:rPr lang="en-GB" dirty="0" smtClean="0"/>
              <a:t/>
            </a:r>
            <a:br>
              <a:rPr lang="en-GB" dirty="0" smtClean="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16375</TotalTime>
  <Words>1695</Words>
  <Application>Microsoft Office PowerPoint</Application>
  <PresentationFormat>On-screen Show (4:3)</PresentationFormat>
  <Paragraphs>422</Paragraphs>
  <Slides>86</Slides>
  <Notes>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86</vt:i4>
      </vt:variant>
    </vt:vector>
  </HeadingPairs>
  <TitlesOfParts>
    <vt:vector size="104" baseType="lpstr">
      <vt:lpstr>Arial</vt:lpstr>
      <vt:lpstr>ＭＳ Ｐゴシック</vt:lpstr>
      <vt:lpstr>Candara</vt:lpstr>
      <vt:lpstr>Segoe UI</vt:lpstr>
      <vt:lpstr>Symbol</vt:lpstr>
      <vt:lpstr>Cambria Math</vt:lpstr>
      <vt:lpstr>Segoe Light</vt:lpstr>
      <vt:lpstr>Wingdings</vt:lpstr>
      <vt:lpstr>ZapfChancery</vt:lpstr>
      <vt:lpstr>Gotham Light</vt:lpstr>
      <vt:lpstr>Gotham Book</vt:lpstr>
      <vt:lpstr>Consolas</vt:lpstr>
      <vt:lpstr>Segoe UI Light</vt:lpstr>
      <vt:lpstr>Interstate-Light</vt:lpstr>
      <vt:lpstr>Times New Roman</vt:lpstr>
      <vt:lpstr>FSharp-teched-europe-2010-v2</vt:lpstr>
      <vt:lpstr>White with Consolas font for code slides</vt:lpstr>
      <vt:lpstr>Metro Template-Template Blue</vt:lpstr>
      <vt:lpstr>Strongly Typed Language Support for Internet-Scale Information Spaces </vt:lpstr>
      <vt:lpstr>Agenda</vt:lpstr>
      <vt:lpstr>Proposition 1 The world is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But before we get into that…</vt:lpstr>
      <vt:lpstr>F# is Open Source F# is Cross Platform</vt:lpstr>
      <vt:lpstr>A strongly typed, data-immersive functional-first language  for….  simple code to solve complex problems</vt:lpstr>
      <vt:lpstr>PowerPoint Presentation</vt:lpstr>
      <vt:lpstr>10 Reasons Not to Use a Strongly Typed Functional Language</vt:lpstr>
      <vt:lpstr>Example (power company)</vt:lpstr>
      <vt:lpstr>F# at Kaggle</vt:lpstr>
      <vt:lpstr>PowerPoint Presentation</vt:lpstr>
      <vt:lpstr>PowerPoint Presentation</vt:lpstr>
      <vt:lpstr>PowerPoint Presentation</vt:lpstr>
      <vt:lpstr>Learn more</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Types = Internet Scalable</vt:lpstr>
      <vt:lpstr>On-Demand Type Provision</vt:lpstr>
      <vt:lpstr>Theme #2  Many Data Sources, One Mechanism</vt:lpstr>
      <vt:lpstr>Note: Language still contains no data   Open architecture   You can write your own type provider</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JavaScript/TypeScript</vt:lpstr>
      <vt:lpstr>R</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Type Systems Encounter Reality</vt:lpstr>
      <vt:lpstr>This is different…</vt:lpstr>
      <vt:lpstr>This is different…</vt:lpstr>
      <vt:lpstr> ⊢ e   :   </vt:lpstr>
      <vt:lpstr>Meditations on 0 </vt:lpstr>
      <vt:lpstr>Meditations on 0 </vt:lpstr>
      <vt:lpstr>Theme #6  Schema Change</vt:lpstr>
      <vt:lpstr>Hard problem, some progress…</vt:lpstr>
      <vt:lpstr>Summary</vt:lpstr>
      <vt:lpstr>Some Research Questions  </vt:lpstr>
      <vt:lpstr>Learn more</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vt:lpstr>
      <vt:lpstr>Theme #3  Multiple Data Standards with One Simple Mechanism  Rich type systems, importing rich metadata where it exists </vt:lpstr>
      <vt:lpstr>Scalable information integration, without “blowing up the language”</vt:lpstr>
      <vt:lpstr>Update: RProvider</vt:lpstr>
      <vt:lpstr>Demo: F# to R</vt:lpstr>
      <vt:lpstr>Tour: GPGPU Programming</vt:lpstr>
      <vt:lpstr>Alea.cuBase</vt:lpstr>
      <vt:lpstr>Example #2/#3: F# in Finance</vt:lpstr>
      <vt:lpstr>Example #3: F# in Insurance</vt:lpstr>
      <vt:lpstr>Overview</vt:lpstr>
      <vt:lpstr>New think…</vt:lpstr>
      <vt:lpstr> At the core of every functional-first language is this:  simple, correct, robust code for complex problems</vt:lpstr>
      <vt:lpstr> Interoperable languages remove entire phases from the analytical software development process  No R  C# No Mathematica  C++ </vt:lpstr>
      <vt:lpstr> Strongly-typed functional languages help analytical programmers tackle more complex problems  </vt:lpstr>
      <vt:lpstr>Example (power company)</vt:lpstr>
      <vt:lpstr>Example (power company)</vt:lpstr>
      <vt:lpstr>Tour: Cloud Programming</vt:lpstr>
      <vt:lpstr>Amazon Web Services .NET SDKs   http://aws.amazon.com/tools   https://github.com/aws (Apache 2.0)</vt:lpstr>
      <vt:lpstr>Azure .NET SDKs  http://www.windowsazure.com   https://github.com/WindowsAzure/  (Apache 2.0)</vt:lpstr>
      <vt:lpstr>nuget.org </vt:lpstr>
      <vt:lpstr>11,500 unique packages  Windows, Mac, Linux</vt:lpstr>
      <vt:lpstr>www.nuget.org</vt:lpstr>
      <vt:lpstr>type Rating = { UserId: int; DishId: int; Rating: int }</vt:lpstr>
      <vt:lpstr>let svd = data.Svd(true)  let U, S, Vt = svd.U(), svd.S(), svd.VT()  let reconstructed = U * S * Vt  let userToCategory = U * S   let categoryToDish = S * Vt </vt:lpstr>
      <vt:lpstr>data.Countries.Brazil.Indicators.``Population ages 0-14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361</cp:revision>
  <cp:lastPrinted>2010-05-11T05:02:34Z</cp:lastPrinted>
  <dcterms:created xsi:type="dcterms:W3CDTF">2010-11-09T11:20:14Z</dcterms:created>
  <dcterms:modified xsi:type="dcterms:W3CDTF">2013-05-15T14:21:04Z</dcterms:modified>
  <cp:category>TechEd Europe 2010</cp:category>
</cp:coreProperties>
</file>